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6"/>
  </p:notesMasterIdLst>
  <p:handoutMasterIdLst>
    <p:handoutMasterId r:id="rId117"/>
  </p:handoutMasterIdLst>
  <p:sldIdLst>
    <p:sldId id="256" r:id="rId2"/>
    <p:sldId id="364" r:id="rId3"/>
    <p:sldId id="262" r:id="rId4"/>
    <p:sldId id="367" r:id="rId5"/>
    <p:sldId id="439" r:id="rId6"/>
    <p:sldId id="264" r:id="rId7"/>
    <p:sldId id="368" r:id="rId8"/>
    <p:sldId id="369"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400" r:id="rId22"/>
    <p:sldId id="402" r:id="rId23"/>
    <p:sldId id="404" r:id="rId24"/>
    <p:sldId id="277" r:id="rId25"/>
    <p:sldId id="278" r:id="rId26"/>
    <p:sldId id="420" r:id="rId27"/>
    <p:sldId id="279" r:id="rId28"/>
    <p:sldId id="280" r:id="rId29"/>
    <p:sldId id="281" r:id="rId30"/>
    <p:sldId id="282" r:id="rId31"/>
    <p:sldId id="283" r:id="rId32"/>
    <p:sldId id="284" r:id="rId33"/>
    <p:sldId id="285" r:id="rId34"/>
    <p:sldId id="286" r:id="rId35"/>
    <p:sldId id="287" r:id="rId36"/>
    <p:sldId id="290" r:id="rId37"/>
    <p:sldId id="291" r:id="rId38"/>
    <p:sldId id="292" r:id="rId39"/>
    <p:sldId id="293" r:id="rId40"/>
    <p:sldId id="298" r:id="rId41"/>
    <p:sldId id="299" r:id="rId42"/>
    <p:sldId id="300" r:id="rId43"/>
    <p:sldId id="302" r:id="rId44"/>
    <p:sldId id="303" r:id="rId45"/>
    <p:sldId id="304" r:id="rId46"/>
    <p:sldId id="370" r:id="rId47"/>
    <p:sldId id="371" r:id="rId48"/>
    <p:sldId id="305" r:id="rId49"/>
    <p:sldId id="306" r:id="rId50"/>
    <p:sldId id="307" r:id="rId51"/>
    <p:sldId id="372" r:id="rId52"/>
    <p:sldId id="308" r:id="rId53"/>
    <p:sldId id="390" r:id="rId54"/>
    <p:sldId id="392" r:id="rId55"/>
    <p:sldId id="309" r:id="rId56"/>
    <p:sldId id="310" r:id="rId57"/>
    <p:sldId id="311" r:id="rId58"/>
    <p:sldId id="312" r:id="rId59"/>
    <p:sldId id="313" r:id="rId60"/>
    <p:sldId id="314" r:id="rId61"/>
    <p:sldId id="315" r:id="rId62"/>
    <p:sldId id="316" r:id="rId63"/>
    <p:sldId id="317" r:id="rId64"/>
    <p:sldId id="318" r:id="rId65"/>
    <p:sldId id="319" r:id="rId66"/>
    <p:sldId id="374" r:id="rId67"/>
    <p:sldId id="375" r:id="rId68"/>
    <p:sldId id="376" r:id="rId69"/>
    <p:sldId id="320" r:id="rId70"/>
    <p:sldId id="321" r:id="rId71"/>
    <p:sldId id="322" r:id="rId72"/>
    <p:sldId id="377" r:id="rId73"/>
    <p:sldId id="406" r:id="rId74"/>
    <p:sldId id="323" r:id="rId75"/>
    <p:sldId id="378" r:id="rId76"/>
    <p:sldId id="380" r:id="rId77"/>
    <p:sldId id="324" r:id="rId78"/>
    <p:sldId id="424" r:id="rId79"/>
    <p:sldId id="325" r:id="rId80"/>
    <p:sldId id="326" r:id="rId81"/>
    <p:sldId id="327" r:id="rId82"/>
    <p:sldId id="329" r:id="rId83"/>
    <p:sldId id="330" r:id="rId84"/>
    <p:sldId id="331" r:id="rId85"/>
    <p:sldId id="332" r:id="rId86"/>
    <p:sldId id="382" r:id="rId87"/>
    <p:sldId id="384" r:id="rId88"/>
    <p:sldId id="386" r:id="rId89"/>
    <p:sldId id="333" r:id="rId90"/>
    <p:sldId id="334" r:id="rId91"/>
    <p:sldId id="388" r:id="rId92"/>
    <p:sldId id="335" r:id="rId93"/>
    <p:sldId id="336" r:id="rId94"/>
    <p:sldId id="337" r:id="rId95"/>
    <p:sldId id="416" r:id="rId96"/>
    <p:sldId id="418" r:id="rId97"/>
    <p:sldId id="338" r:id="rId98"/>
    <p:sldId id="341" r:id="rId99"/>
    <p:sldId id="342" r:id="rId100"/>
    <p:sldId id="343" r:id="rId101"/>
    <p:sldId id="344" r:id="rId102"/>
    <p:sldId id="346" r:id="rId103"/>
    <p:sldId id="347" r:id="rId104"/>
    <p:sldId id="348" r:id="rId105"/>
    <p:sldId id="355" r:id="rId106"/>
    <p:sldId id="356" r:id="rId107"/>
    <p:sldId id="362" r:id="rId108"/>
    <p:sldId id="414" r:id="rId109"/>
    <p:sldId id="426" r:id="rId110"/>
    <p:sldId id="428" r:id="rId111"/>
    <p:sldId id="430" r:id="rId112"/>
    <p:sldId id="433" r:id="rId113"/>
    <p:sldId id="435" r:id="rId114"/>
    <p:sldId id="437" r:id="rId115"/>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D60000"/>
    <a:srgbClr val="D7F92F"/>
    <a:srgbClr val="F5F9D3"/>
    <a:srgbClr val="1AC036"/>
    <a:srgbClr val="080256"/>
    <a:srgbClr val="1A8433"/>
    <a:srgbClr val="16A62E"/>
    <a:srgbClr val="5E91C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100" d="100"/>
        <a:sy n="100" d="100"/>
      </p:scale>
      <p:origin x="0" y="25782"/>
    </p:cViewPr>
  </p:sorterViewPr>
  <p:notesViewPr>
    <p:cSldViewPr>
      <p:cViewPr varScale="1">
        <p:scale>
          <a:sx n="49" d="100"/>
          <a:sy n="49" d="100"/>
        </p:scale>
        <p:origin x="-3006" y="-114"/>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11267" name="Rectangle 3"/>
          <p:cNvSpPr>
            <a:spLocks noGrp="1" noChangeArrowheads="1"/>
          </p:cNvSpPr>
          <p:nvPr>
            <p:ph type="dt" idx="1"/>
          </p:nvPr>
        </p:nvSpPr>
        <p:spPr bwMode="auto">
          <a:xfrm>
            <a:off x="4021295"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11878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9930" y="4861442"/>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1" y="9721107"/>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4021295" y="9721107"/>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atin typeface="Arial" charset="0"/>
              </a:defRPr>
            </a:lvl1pPr>
          </a:lstStyle>
          <a:p>
            <a:pPr>
              <a:defRPr/>
            </a:pPr>
            <a:fld id="{3A475924-0708-4724-B9CC-339759EFBE21}" type="slidenum">
              <a:rPr lang="en-US"/>
              <a:pPr>
                <a:defRPr/>
              </a:pPr>
              <a:t>‹#›</a:t>
            </a:fld>
            <a:endParaRPr lang="en-US"/>
          </a:p>
        </p:txBody>
      </p:sp>
    </p:spTree>
    <p:extLst>
      <p:ext uri="{BB962C8B-B14F-4D97-AF65-F5344CB8AC3E}">
        <p14:creationId xmlns="" xmlns:p14="http://schemas.microsoft.com/office/powerpoint/2010/main" val="1729864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198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BC872D2-EC49-450A-B32F-B573969E4DBE}"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90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54975B9-BDEF-435A-8040-C0624492952F}" type="slidenum">
              <a:rPr lang="en-US" smtClean="0">
                <a:latin typeface="Arial" charset="0"/>
              </a:rPr>
              <a:pPr/>
              <a:t>10</a:t>
            </a:fld>
            <a:endParaRPr lang="en-US" smtClean="0">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43B1E49-4E62-4018-B3BF-1DF78CA579BB}" type="slidenum">
              <a:rPr lang="en-US" smtClean="0">
                <a:latin typeface="Arial" charset="0"/>
              </a:rPr>
              <a:pPr/>
              <a:t>100</a:t>
            </a:fld>
            <a:endParaRPr lang="en-US" smtClean="0">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22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FECE121-6BFC-41B5-9501-E82BEA76F90A}" type="slidenum">
              <a:rPr lang="en-US" smtClean="0">
                <a:latin typeface="Arial" charset="0"/>
              </a:rPr>
              <a:pPr/>
              <a:t>101</a:t>
            </a:fld>
            <a:endParaRPr lang="en-US" smtClean="0">
              <a:latin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232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D85A24F-EA19-4EEE-A7AD-D2FE648E1A00}" type="slidenum">
              <a:rPr lang="en-US" smtClean="0">
                <a:latin typeface="Arial" charset="0"/>
              </a:rPr>
              <a:pPr/>
              <a:t>102</a:t>
            </a:fld>
            <a:endParaRPr lang="en-US" smtClean="0">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242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4704DB3-2B72-4546-9719-7B9554BBBEFA}" type="slidenum">
              <a:rPr lang="en-US" smtClean="0">
                <a:latin typeface="Arial" charset="0"/>
              </a:rPr>
              <a:pPr/>
              <a:t>103</a:t>
            </a:fld>
            <a:endParaRPr lang="en-US" smtClean="0">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252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76E101B-D809-402D-B07D-55ABDBE0335C}" type="slidenum">
              <a:rPr lang="en-US" smtClean="0">
                <a:latin typeface="Arial" charset="0"/>
              </a:rPr>
              <a:pPr/>
              <a:t>104</a:t>
            </a:fld>
            <a:endParaRPr lang="en-US" smtClean="0">
              <a:latin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263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BEF3E06-9D2F-4867-B1B9-077A8D8A475F}" type="slidenum">
              <a:rPr lang="en-US" smtClean="0">
                <a:latin typeface="Arial" charset="0"/>
              </a:rPr>
              <a:pPr/>
              <a:t>105</a:t>
            </a:fld>
            <a:endParaRPr lang="en-US" smtClean="0">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273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1A00B96-BEA6-462D-8D7F-9B137EEA52F3}" type="slidenum">
              <a:rPr lang="en-US" smtClean="0">
                <a:latin typeface="Arial" charset="0"/>
              </a:rPr>
              <a:pPr/>
              <a:t>106</a:t>
            </a:fld>
            <a:endParaRPr lang="en-US" smtClean="0">
              <a:latin typeface="Arial"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CAA373D-20CE-4FD4-BAEB-0EC732FD160C}" type="slidenum">
              <a:rPr lang="en-US" smtClean="0">
                <a:latin typeface="Arial" charset="0"/>
              </a:rPr>
              <a:pPr/>
              <a:t>107</a:t>
            </a:fld>
            <a:endParaRPr lang="en-US" smtClean="0">
              <a:latin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293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A2EAF40-DA00-484D-9D39-2CDA41B4BC1E}" type="slidenum">
              <a:rPr lang="en-US" smtClean="0">
                <a:latin typeface="Arial" charset="0"/>
              </a:rPr>
              <a:pPr/>
              <a:t>108</a:t>
            </a:fld>
            <a:endParaRPr lang="en-US" smtClean="0">
              <a:latin typeface="Arial"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304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61FA12E-A00F-4AA7-9A97-E55F2A1D8259}" type="slidenum">
              <a:rPr lang="en-US" smtClean="0">
                <a:latin typeface="Arial" charset="0"/>
              </a:rPr>
              <a:pPr/>
              <a:t>109</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00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173D23F-16AE-4298-8DD7-BA8F1F0CCA10}" type="slidenum">
              <a:rPr lang="en-US" smtClean="0">
                <a:latin typeface="Arial" charset="0"/>
              </a:rPr>
              <a:pPr/>
              <a:t>11</a:t>
            </a:fld>
            <a:endParaRPr lang="en-US" smtClean="0">
              <a:latin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314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7E4BE93-C4EC-4D83-9DF2-95B641C3F897}" type="slidenum">
              <a:rPr lang="en-US" smtClean="0">
                <a:latin typeface="Arial" charset="0"/>
              </a:rPr>
              <a:pPr/>
              <a:t>110</a:t>
            </a:fld>
            <a:endParaRPr lang="en-US" smtClean="0">
              <a:latin typeface="Arial"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324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4BBB725-FEAB-4EC4-8748-38D36C9EB7C3}" type="slidenum">
              <a:rPr lang="en-US" smtClean="0">
                <a:latin typeface="Arial" charset="0"/>
              </a:rPr>
              <a:pPr/>
              <a:t>111</a:t>
            </a:fld>
            <a:endParaRPr lang="en-US" smtClean="0">
              <a:latin typeface="Arial"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334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A44AE8B-4E83-482D-A88D-1325CF90F524}" type="slidenum">
              <a:rPr lang="en-US" smtClean="0">
                <a:latin typeface="Arial" charset="0"/>
              </a:rPr>
              <a:pPr/>
              <a:t>112</a:t>
            </a:fld>
            <a:endParaRPr lang="en-US" smtClean="0">
              <a:latin typeface="Arial"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345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0D4DE8A-09AE-4701-BBB9-CBE9D2721A36}" type="slidenum">
              <a:rPr lang="en-US" smtClean="0">
                <a:latin typeface="Arial" charset="0"/>
              </a:rPr>
              <a:pPr/>
              <a:t>113</a:t>
            </a:fld>
            <a:endParaRPr lang="en-US" smtClean="0">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355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8F25133-BAB7-48B8-85F2-B6E7F70CEBAB}" type="slidenum">
              <a:rPr lang="en-US" smtClean="0">
                <a:latin typeface="Arial" charset="0"/>
              </a:rPr>
              <a:pPr/>
              <a:t>114</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10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BE75C1D-A4BD-48AE-8A18-FC3060C4FAEA}" type="slidenum">
              <a:rPr lang="en-US" smtClean="0">
                <a:latin typeface="Arial" charset="0"/>
              </a:rPr>
              <a:pPr/>
              <a:t>12</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21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99304F3-EFF2-48A2-963C-C3E21E7B3847}" type="slidenum">
              <a:rPr lang="en-US" smtClean="0">
                <a:latin typeface="Arial" charset="0"/>
              </a:rPr>
              <a:pPr/>
              <a:t>13</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31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20C4F7D-9C78-40AD-8899-76C0AD651F7F}" type="slidenum">
              <a:rPr lang="en-US" smtClean="0">
                <a:latin typeface="Arial" charset="0"/>
              </a:rPr>
              <a:pPr/>
              <a:t>14</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41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1448B4B-B50D-4A6B-A3C3-2A0085F63E72}" type="slidenum">
              <a:rPr lang="en-US" smtClean="0">
                <a:latin typeface="Arial" charset="0"/>
              </a:rPr>
              <a:pPr/>
              <a:t>15</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51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6C306BD-D874-41A9-9B6B-78A781454F26}" type="slidenum">
              <a:rPr lang="en-US" smtClean="0">
                <a:latin typeface="Arial" charset="0"/>
              </a:rPr>
              <a:pPr/>
              <a:t>16</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61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0131852-117F-46B2-96DE-B2CCDF1CB899}" type="slidenum">
              <a:rPr lang="en-US" smtClean="0">
                <a:latin typeface="Arial" charset="0"/>
              </a:rPr>
              <a:pPr/>
              <a:t>17</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72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8A63B68-EDEB-4DFA-8B73-705CF906189E}" type="slidenum">
              <a:rPr lang="en-US" smtClean="0">
                <a:latin typeface="Arial" charset="0"/>
              </a:rPr>
              <a:pPr/>
              <a:t>18</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EFBBB0C-61CE-4836-B0EF-99248F4B888A}" type="slidenum">
              <a:rPr lang="en-US" smtClean="0">
                <a:latin typeface="Arial" charset="0"/>
              </a:rPr>
              <a:pPr/>
              <a:t>19</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08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69E5A896-0247-4A91-918F-5F85DC274A23}" type="slidenum">
              <a:rPr lang="en-US" smtClean="0">
                <a:latin typeface="Arial" charset="0"/>
              </a:rPr>
              <a:pPr/>
              <a:t>2</a:t>
            </a:fld>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392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B4957AE-C4DD-434F-B45C-BD28E1D1E76B}" type="slidenum">
              <a:rPr lang="en-US" smtClean="0">
                <a:latin typeface="Arial" charset="0"/>
              </a:rPr>
              <a:pPr/>
              <a:t>20</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402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7B12633-DED1-403F-8EE6-58A967DC6A03}" type="slidenum">
              <a:rPr lang="en-US" smtClean="0">
                <a:latin typeface="Arial" charset="0"/>
              </a:rPr>
              <a:pPr/>
              <a:t>21</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413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6E8F6647-DD41-453C-BAA0-B86B47E550F4}" type="slidenum">
              <a:rPr lang="en-US" smtClean="0">
                <a:latin typeface="Arial" charset="0"/>
              </a:rPr>
              <a:pPr/>
              <a:t>22</a:t>
            </a:fld>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423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F6AA419-449E-4EF7-8852-E82A4556ECDA}" type="slidenum">
              <a:rPr lang="en-US" smtClean="0">
                <a:latin typeface="Arial" charset="0"/>
              </a:rPr>
              <a:pPr/>
              <a:t>23</a:t>
            </a:fld>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433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E3A58CE-B60D-4EC3-A5C3-0E7C75F8198D}" type="slidenum">
              <a:rPr lang="en-US" smtClean="0">
                <a:latin typeface="Arial" charset="0"/>
              </a:rPr>
              <a:pPr/>
              <a:t>24</a:t>
            </a:fld>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443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3C0A04D-A1BC-44BB-8082-F6062E63D54D}" type="slidenum">
              <a:rPr lang="en-US" smtClean="0">
                <a:latin typeface="Arial" charset="0"/>
              </a:rPr>
              <a:pPr/>
              <a:t>25</a:t>
            </a:fld>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454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40BF40E-E054-411D-AF61-6FFF528E20FD}" type="slidenum">
              <a:rPr lang="en-US" smtClean="0">
                <a:latin typeface="Arial" charset="0"/>
              </a:rPr>
              <a:pPr/>
              <a:t>26</a:t>
            </a:fld>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46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96D07FC-DB26-4FAB-B4FB-8DC9D77CDA7F}" type="slidenum">
              <a:rPr lang="en-US" smtClean="0">
                <a:latin typeface="Arial" charset="0"/>
              </a:rPr>
              <a:pPr/>
              <a:t>27</a:t>
            </a:fld>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474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AB4BABF-A4D3-46AE-8B1D-4386200A8631}" type="slidenum">
              <a:rPr lang="en-US" smtClean="0">
                <a:latin typeface="Arial" charset="0"/>
              </a:rPr>
              <a:pPr/>
              <a:t>28</a:t>
            </a:fld>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484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18C8973-4001-4197-86E6-B55EEF34C719}" type="slidenum">
              <a:rPr lang="en-US" smtClean="0">
                <a:latin typeface="Arial" charset="0"/>
              </a:rPr>
              <a:pPr/>
              <a:t>29</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18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2A81720-4042-4BA5-B420-FB5F15AB3A06}" type="slidenum">
              <a:rPr lang="en-US" smtClean="0">
                <a:latin typeface="Arial" charset="0"/>
              </a:rPr>
              <a:pPr/>
              <a:t>3</a:t>
            </a:fld>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49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6B29FA2-EB2A-4AA1-B962-3D00A1AC8582}" type="slidenum">
              <a:rPr lang="en-US" smtClean="0">
                <a:latin typeface="Arial" charset="0"/>
              </a:rPr>
              <a:pPr/>
              <a:t>30</a:t>
            </a:fld>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505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ED47882-FAB6-4A56-989F-91D7B4708FE2}" type="slidenum">
              <a:rPr lang="en-US" smtClean="0">
                <a:latin typeface="Arial" charset="0"/>
              </a:rPr>
              <a:pPr/>
              <a:t>31</a:t>
            </a:fld>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515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E747F93-FC60-4A00-8E5C-37A6FE47EBC9}" type="slidenum">
              <a:rPr lang="en-US" smtClean="0">
                <a:latin typeface="Arial" charset="0"/>
              </a:rPr>
              <a:pPr/>
              <a:t>32</a:t>
            </a:fld>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52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6CB91CF-8BE1-4525-B3D3-CF0E21671E19}" type="slidenum">
              <a:rPr lang="en-US" smtClean="0">
                <a:latin typeface="Arial" charset="0"/>
              </a:rPr>
              <a:pPr/>
              <a:t>33</a:t>
            </a:fld>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53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AAC3C22-8773-43F2-A0A1-DFDCEECDD346}" type="slidenum">
              <a:rPr lang="en-US" smtClean="0">
                <a:latin typeface="Arial" charset="0"/>
              </a:rPr>
              <a:pPr/>
              <a:t>34</a:t>
            </a:fld>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8EC39C7-D234-4707-946E-AB2FB120BCE7}" type="slidenum">
              <a:rPr lang="en-US" smtClean="0">
                <a:latin typeface="Arial" charset="0"/>
              </a:rPr>
              <a:pPr/>
              <a:t>35</a:t>
            </a:fld>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556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FBFCC7A-4BCB-41EC-8617-79665AB0963C}" type="slidenum">
              <a:rPr lang="en-US" smtClean="0">
                <a:latin typeface="Arial" charset="0"/>
              </a:rPr>
              <a:pPr/>
              <a:t>36</a:t>
            </a:fld>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566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BB285EB-D5D8-4C4F-AAD5-378D68E3758F}" type="slidenum">
              <a:rPr lang="en-US" smtClean="0">
                <a:latin typeface="Arial" charset="0"/>
              </a:rPr>
              <a:pPr/>
              <a:t>37</a:t>
            </a:fld>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577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A01F338-F35C-4FE3-B8B9-A1B51EC69751}" type="slidenum">
              <a:rPr lang="en-US" smtClean="0">
                <a:latin typeface="Arial" charset="0"/>
              </a:rPr>
              <a:pPr/>
              <a:t>38</a:t>
            </a:fld>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D150566-A905-4983-86CD-28BC94016F4F}" type="slidenum">
              <a:rPr lang="en-US" smtClean="0">
                <a:latin typeface="Arial" charset="0"/>
              </a:rPr>
              <a:pPr/>
              <a:t>39</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28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445ABD8-3FD0-4C07-A115-35BA2FB0D11B}" type="slidenum">
              <a:rPr lang="en-US" smtClean="0">
                <a:latin typeface="Arial" charset="0"/>
              </a:rPr>
              <a:pPr/>
              <a:t>4</a:t>
            </a:fld>
            <a:endParaRPr 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597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8208AC4-3406-4F9B-B3C5-66E9AE49F630}" type="slidenum">
              <a:rPr lang="en-US" smtClean="0">
                <a:latin typeface="Arial" charset="0"/>
              </a:rPr>
              <a:pPr/>
              <a:t>40</a:t>
            </a:fld>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647C4C3-7526-47A6-A40F-940734F79823}" type="slidenum">
              <a:rPr lang="en-US" smtClean="0">
                <a:latin typeface="Arial" charset="0"/>
              </a:rPr>
              <a:pPr/>
              <a:t>41</a:t>
            </a:fld>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617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10D2316-2CC8-4822-AF10-3AE46E916BDF}" type="slidenum">
              <a:rPr lang="en-US" smtClean="0">
                <a:latin typeface="Arial" charset="0"/>
              </a:rPr>
              <a:pPr/>
              <a:t>42</a:t>
            </a:fld>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628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CAA0F62-BE66-4AD9-A511-C3587B092E73}" type="slidenum">
              <a:rPr lang="en-US" smtClean="0">
                <a:latin typeface="Arial" charset="0"/>
              </a:rPr>
              <a:pPr/>
              <a:t>43</a:t>
            </a:fld>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638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6ADFC553-45BF-484F-8F12-14E94FC75F38}" type="slidenum">
              <a:rPr lang="en-US" smtClean="0">
                <a:latin typeface="Arial" charset="0"/>
              </a:rPr>
              <a:pPr/>
              <a:t>44</a:t>
            </a:fld>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648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99EBF72-0493-4147-856F-AC7D4F3E68EB}" type="slidenum">
              <a:rPr lang="en-US" smtClean="0">
                <a:latin typeface="Arial" charset="0"/>
              </a:rPr>
              <a:pPr/>
              <a:t>45</a:t>
            </a:fld>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658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3CB7D97-B5C5-4B8D-9BA7-387218AE42F8}" type="slidenum">
              <a:rPr lang="en-US" smtClean="0">
                <a:latin typeface="Arial" charset="0"/>
              </a:rPr>
              <a:pPr/>
              <a:t>46</a:t>
            </a:fld>
            <a:endParaRPr 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669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08CFE4B-1E9F-4972-946E-1E51C8751742}" type="slidenum">
              <a:rPr lang="en-US" smtClean="0">
                <a:latin typeface="Arial" charset="0"/>
              </a:rPr>
              <a:pPr/>
              <a:t>47</a:t>
            </a:fld>
            <a:endParaRPr 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E129023-0FF0-49D7-BD54-3FAB7F1A1FD2}" type="slidenum">
              <a:rPr lang="en-US" smtClean="0">
                <a:latin typeface="Arial" charset="0"/>
              </a:rPr>
              <a:pPr/>
              <a:t>48</a:t>
            </a:fld>
            <a:endParaRPr 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689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8ADDF52-283F-4AD4-9F46-1EAF738F028A}" type="slidenum">
              <a:rPr lang="en-US" smtClean="0">
                <a:latin typeface="Arial" charset="0"/>
              </a:rPr>
              <a:pPr/>
              <a:t>49</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39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EF7DFCB-6B7F-46A2-A7D3-3C7FA86F53F5}" type="slidenum">
              <a:rPr lang="en-US" smtClean="0">
                <a:latin typeface="Arial" charset="0"/>
              </a:rPr>
              <a:pPr/>
              <a:t>5</a:t>
            </a:fld>
            <a:endParaRPr 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699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8356DF9-16D3-45C8-BB53-69DBAC700224}" type="slidenum">
              <a:rPr lang="en-US" smtClean="0">
                <a:latin typeface="Arial" charset="0"/>
              </a:rPr>
              <a:pPr/>
              <a:t>50</a:t>
            </a:fld>
            <a:endParaRPr 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710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E778F8C-86E2-4B46-BFA7-2F77E230E656}" type="slidenum">
              <a:rPr lang="en-US" smtClean="0">
                <a:latin typeface="Arial" charset="0"/>
              </a:rPr>
              <a:pPr/>
              <a:t>51</a:t>
            </a:fld>
            <a:endParaRPr 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720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D6A8F2E-BBF5-46FF-9B47-67A81141511E}" type="slidenum">
              <a:rPr lang="en-US" smtClean="0">
                <a:latin typeface="Arial" charset="0"/>
              </a:rPr>
              <a:pPr/>
              <a:t>52</a:t>
            </a:fld>
            <a:endParaRPr 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730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283F821-8879-497F-B9D3-C90284470CA6}" type="slidenum">
              <a:rPr lang="en-US" smtClean="0">
                <a:latin typeface="Arial" charset="0"/>
              </a:rPr>
              <a:pPr/>
              <a:t>53</a:t>
            </a:fld>
            <a:endParaRPr 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14B3F08-8386-449C-BE9D-E9E52CDBAF22}" type="slidenum">
              <a:rPr lang="en-US" smtClean="0">
                <a:latin typeface="Arial" charset="0"/>
              </a:rPr>
              <a:pPr/>
              <a:t>54</a:t>
            </a:fld>
            <a:endParaRPr 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9F664E9-7DA4-46AA-B612-80689336D1A5}" type="slidenum">
              <a:rPr lang="en-US" smtClean="0">
                <a:latin typeface="Arial" charset="0"/>
              </a:rPr>
              <a:pPr/>
              <a:t>55</a:t>
            </a:fld>
            <a:endParaRPr lang="en-U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DA9D2D2-E41B-40D6-974B-8DC177948AB6}" type="slidenum">
              <a:rPr lang="en-US" smtClean="0">
                <a:latin typeface="Arial" charset="0"/>
              </a:rPr>
              <a:pPr/>
              <a:t>56</a:t>
            </a:fld>
            <a:endParaRPr 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771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14472FF-6CF0-42CB-9435-F5EDBB510109}" type="slidenum">
              <a:rPr lang="en-US" smtClean="0">
                <a:latin typeface="Arial" charset="0"/>
              </a:rPr>
              <a:pPr/>
              <a:t>57</a:t>
            </a:fld>
            <a:endParaRPr lang="en-U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A2D4700-1E5C-4607-9F1E-53988714DEA4}" type="slidenum">
              <a:rPr lang="en-US" smtClean="0">
                <a:latin typeface="Arial" charset="0"/>
              </a:rPr>
              <a:pPr/>
              <a:t>58</a:t>
            </a:fld>
            <a:endParaRPr 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718681E-F36C-468B-A186-696E4648A78D}" type="slidenum">
              <a:rPr lang="en-US" smtClean="0">
                <a:latin typeface="Arial" charset="0"/>
              </a:rPr>
              <a:pPr/>
              <a:t>59</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49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4625826-C170-4074-A3B2-01A7C62115EA}" type="slidenum">
              <a:rPr lang="en-US" smtClean="0">
                <a:latin typeface="Arial" charset="0"/>
              </a:rPr>
              <a:pPr/>
              <a:t>6</a:t>
            </a:fld>
            <a:endParaRPr lang="en-U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802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224EF13-47E5-4ED1-BB30-73CF187D94FB}" type="slidenum">
              <a:rPr lang="en-US" smtClean="0">
                <a:latin typeface="Arial" charset="0"/>
              </a:rPr>
              <a:pPr/>
              <a:t>60</a:t>
            </a:fld>
            <a:endParaRPr 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699CC9B-0151-48BB-A3E9-1D52C9AE4257}" type="slidenum">
              <a:rPr lang="en-US" smtClean="0">
                <a:latin typeface="Arial" charset="0"/>
              </a:rPr>
              <a:pPr/>
              <a:t>61</a:t>
            </a:fld>
            <a:endParaRPr lang="en-U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60481A6-D6E1-4AEE-AF6E-5B0C8D60C53F}" type="slidenum">
              <a:rPr lang="en-US" smtClean="0">
                <a:latin typeface="Arial" charset="0"/>
              </a:rPr>
              <a:pPr/>
              <a:t>62</a:t>
            </a:fld>
            <a:endParaRPr lang="en-U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833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5D1FAC2-4578-4E77-9B96-2113DA135F77}" type="slidenum">
              <a:rPr lang="en-US" smtClean="0">
                <a:latin typeface="Arial" charset="0"/>
              </a:rPr>
              <a:pPr/>
              <a:t>63</a:t>
            </a:fld>
            <a:endParaRPr lang="en-US"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4930C2F-A35E-4484-ADA3-1B2F2ABBB982}" type="slidenum">
              <a:rPr lang="en-US" smtClean="0">
                <a:latin typeface="Arial" charset="0"/>
              </a:rPr>
              <a:pPr/>
              <a:t>64</a:t>
            </a:fld>
            <a:endParaRPr lang="en-US"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853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B14F621-3E3D-4B1F-87F8-5A891D6583C4}" type="slidenum">
              <a:rPr lang="en-US" smtClean="0">
                <a:latin typeface="Arial" charset="0"/>
              </a:rPr>
              <a:pPr/>
              <a:t>65</a:t>
            </a:fld>
            <a:endParaRPr lang="en-U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563A157-D258-4083-A836-6EF2C9B89606}" type="slidenum">
              <a:rPr lang="en-US" smtClean="0">
                <a:latin typeface="Arial" charset="0"/>
              </a:rPr>
              <a:pPr/>
              <a:t>66</a:t>
            </a:fld>
            <a:endParaRPr lang="en-U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838174E-577D-40F4-9C9C-CCC9176B56BB}" type="slidenum">
              <a:rPr lang="en-US" smtClean="0">
                <a:latin typeface="Arial" charset="0"/>
              </a:rPr>
              <a:pPr/>
              <a:t>67</a:t>
            </a:fld>
            <a:endParaRPr lang="en-U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1096920-5301-4D91-9DE9-736CFF65FF4F}" type="slidenum">
              <a:rPr lang="en-US" smtClean="0">
                <a:latin typeface="Arial" charset="0"/>
              </a:rPr>
              <a:pPr/>
              <a:t>68</a:t>
            </a:fld>
            <a:endParaRPr lang="en-U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E55F1DA-FFA3-4259-A231-CF38E39EF378}" type="slidenum">
              <a:rPr lang="en-US" smtClean="0">
                <a:latin typeface="Arial" charset="0"/>
              </a:rPr>
              <a:pPr/>
              <a:t>69</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43B143E-C222-4FBA-94A1-13C6F0C84514}" type="slidenum">
              <a:rPr lang="en-US" smtClean="0">
                <a:latin typeface="Arial" charset="0"/>
              </a:rPr>
              <a:pPr/>
              <a:t>7</a:t>
            </a:fld>
            <a:endParaRPr lang="en-U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0EABD29-73E6-41CC-AD7C-DA60EC744E7E}" type="slidenum">
              <a:rPr lang="en-US" smtClean="0">
                <a:latin typeface="Arial" charset="0"/>
              </a:rPr>
              <a:pPr/>
              <a:t>70</a:t>
            </a:fld>
            <a:endParaRPr lang="en-US"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C320552-5846-47C5-A3FD-393EE3AF6AD4}" type="slidenum">
              <a:rPr lang="en-US" smtClean="0">
                <a:latin typeface="Arial" charset="0"/>
              </a:rPr>
              <a:pPr/>
              <a:t>71</a:t>
            </a:fld>
            <a:endParaRPr lang="en-US"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925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C16271B-7401-42A9-B88F-D6F12E563E6C}" type="slidenum">
              <a:rPr lang="en-US" smtClean="0">
                <a:latin typeface="Arial" charset="0"/>
              </a:rPr>
              <a:pPr/>
              <a:t>72</a:t>
            </a:fld>
            <a:endParaRPr lang="en-US"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D0A2EDD-BFCF-4542-8007-03C3EB5C254B}" type="slidenum">
              <a:rPr lang="en-US" smtClean="0">
                <a:latin typeface="Arial" charset="0"/>
              </a:rPr>
              <a:pPr/>
              <a:t>73</a:t>
            </a:fld>
            <a:endParaRPr lang="en-US"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945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A4CA1F4-267C-49EB-986C-6C0D16BC0907}" type="slidenum">
              <a:rPr lang="en-US" smtClean="0">
                <a:latin typeface="Arial" charset="0"/>
              </a:rPr>
              <a:pPr/>
              <a:t>74</a:t>
            </a:fld>
            <a:endParaRPr lang="en-US"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7A80A5A-2182-476E-ADCE-1D35B841A288}" type="slidenum">
              <a:rPr lang="en-US" smtClean="0">
                <a:latin typeface="Arial" charset="0"/>
              </a:rPr>
              <a:pPr/>
              <a:t>75</a:t>
            </a:fld>
            <a:endParaRPr lang="en-US"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E556B6F-4C33-4657-B5A4-D9A274EFB3C7}" type="slidenum">
              <a:rPr lang="en-US" smtClean="0">
                <a:latin typeface="Arial" charset="0"/>
              </a:rPr>
              <a:pPr/>
              <a:t>76</a:t>
            </a:fld>
            <a:endParaRPr lang="en-US"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DFAE325-BB2F-4799-BD24-D7BF2F194BB0}" type="slidenum">
              <a:rPr lang="en-US" smtClean="0">
                <a:latin typeface="Arial" charset="0"/>
              </a:rPr>
              <a:pPr/>
              <a:t>77</a:t>
            </a:fld>
            <a:endParaRPr lang="en-US"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C2745A7-46D1-429C-AB2B-A8DACA0E167F}" type="slidenum">
              <a:rPr lang="en-US" smtClean="0">
                <a:latin typeface="Arial" charset="0"/>
              </a:rPr>
              <a:pPr/>
              <a:t>78</a:t>
            </a:fld>
            <a:endParaRPr lang="en-US"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996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3D91075-05C8-4EA4-8CA1-C4747AD976C4}" type="slidenum">
              <a:rPr lang="en-US" smtClean="0">
                <a:latin typeface="Arial" charset="0"/>
              </a:rPr>
              <a:pPr/>
              <a:t>79</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69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965CED8-5F3E-4824-A6E6-20515D476015}" type="slidenum">
              <a:rPr lang="en-US" smtClean="0">
                <a:latin typeface="Arial" charset="0"/>
              </a:rPr>
              <a:pPr/>
              <a:t>8</a:t>
            </a:fld>
            <a:endParaRPr lang="en-US" smtClean="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8338F87-23EE-4957-BEEB-6D4F886F25F1}" type="slidenum">
              <a:rPr lang="en-US" smtClean="0">
                <a:latin typeface="Arial" charset="0"/>
              </a:rPr>
              <a:pPr/>
              <a:t>80</a:t>
            </a:fld>
            <a:endParaRPr lang="en-US"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C59B91B-FD70-4928-8056-61BE6B3F7474}" type="slidenum">
              <a:rPr lang="en-US" smtClean="0">
                <a:latin typeface="Arial" charset="0"/>
              </a:rPr>
              <a:pPr/>
              <a:t>81</a:t>
            </a:fld>
            <a:endParaRPr lang="en-US"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027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0DE988D-A28A-4C91-A608-99C4A6EFB693}" type="slidenum">
              <a:rPr lang="en-US" smtClean="0">
                <a:latin typeface="Arial" charset="0"/>
              </a:rPr>
              <a:pPr/>
              <a:t>82</a:t>
            </a:fld>
            <a:endParaRPr lang="en-US"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10C5E3A-1D28-4FA7-B54B-61B1ECE07C22}" type="slidenum">
              <a:rPr lang="en-US" smtClean="0">
                <a:latin typeface="Arial" charset="0"/>
              </a:rPr>
              <a:pPr/>
              <a:t>83</a:t>
            </a:fld>
            <a:endParaRPr lang="en-US"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048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D4749DB-6233-4385-B7FB-8FDB2EF2C88F}" type="slidenum">
              <a:rPr lang="en-US" smtClean="0">
                <a:latin typeface="Arial" charset="0"/>
              </a:rPr>
              <a:pPr/>
              <a:t>84</a:t>
            </a:fld>
            <a:endParaRPr lang="en-US"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058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5673FFA-7782-4B52-9311-014C9255AACB}" type="slidenum">
              <a:rPr lang="en-US" smtClean="0">
                <a:latin typeface="Arial" charset="0"/>
              </a:rPr>
              <a:pPr/>
              <a:t>85</a:t>
            </a:fld>
            <a:endParaRPr lang="en-US"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068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E99115C-5BF5-44E0-8C09-030D9E90203A}" type="slidenum">
              <a:rPr lang="en-US" smtClean="0">
                <a:latin typeface="Arial" charset="0"/>
              </a:rPr>
              <a:pPr/>
              <a:t>86</a:t>
            </a:fld>
            <a:endParaRPr lang="en-US"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078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C0DDF06-B93B-4B4B-A6CF-26C8F7977957}" type="slidenum">
              <a:rPr lang="en-US" smtClean="0">
                <a:latin typeface="Arial" charset="0"/>
              </a:rPr>
              <a:pPr/>
              <a:t>87</a:t>
            </a:fld>
            <a:endParaRPr lang="en-US"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0C33D54-8CE1-44C0-81F0-A07E7EDC54A7}" type="slidenum">
              <a:rPr lang="en-US" smtClean="0">
                <a:latin typeface="Arial" charset="0"/>
              </a:rPr>
              <a:pPr/>
              <a:t>88</a:t>
            </a:fld>
            <a:endParaRPr lang="en-US" smtClean="0">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099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A3354F3-3FFB-4403-897B-4B5097E3BD48}" type="slidenum">
              <a:rPr lang="en-US" smtClean="0">
                <a:latin typeface="Arial" charset="0"/>
              </a:rPr>
              <a:pPr/>
              <a:t>89</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280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69877E6-5A3C-47D2-B09C-CD4CE4D3AD49}" type="slidenum">
              <a:rPr lang="en-US" smtClean="0">
                <a:latin typeface="Arial" charset="0"/>
              </a:rPr>
              <a:pPr/>
              <a:t>9</a:t>
            </a:fld>
            <a:endParaRPr lang="en-US" smtClean="0">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109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A4A7569-FCCA-492E-9629-CB64B05B9148}" type="slidenum">
              <a:rPr lang="en-US" smtClean="0">
                <a:latin typeface="Arial" charset="0"/>
              </a:rPr>
              <a:pPr/>
              <a:t>90</a:t>
            </a:fld>
            <a:endParaRPr lang="en-US" smtClean="0">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2FAB650-082E-4CB1-96FD-1E356D7763A6}" type="slidenum">
              <a:rPr lang="en-US" smtClean="0">
                <a:latin typeface="Arial" charset="0"/>
              </a:rPr>
              <a:pPr/>
              <a:t>91</a:t>
            </a:fld>
            <a:endParaRPr lang="en-US" smtClean="0">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129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B69B9BC-964C-4873-8ABE-2DB94ADB8F13}" type="slidenum">
              <a:rPr lang="en-US" smtClean="0">
                <a:latin typeface="Arial" charset="0"/>
              </a:rPr>
              <a:pPr/>
              <a:t>92</a:t>
            </a:fld>
            <a:endParaRPr lang="en-US" smtClean="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7F4BB79-7C2E-49D9-8D62-C2E686C3C451}" type="slidenum">
              <a:rPr lang="en-US" smtClean="0">
                <a:latin typeface="Arial" charset="0"/>
              </a:rPr>
              <a:pPr/>
              <a:t>93</a:t>
            </a:fld>
            <a:endParaRPr lang="en-US" smtClean="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82584AA-D33C-4335-8E98-2CAB21E125D7}" type="slidenum">
              <a:rPr lang="en-US" smtClean="0">
                <a:latin typeface="Arial" charset="0"/>
              </a:rPr>
              <a:pPr/>
              <a:t>94</a:t>
            </a:fld>
            <a:endParaRPr lang="en-US" smtClean="0">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D13EB8D-36AD-4DE9-BF29-BECBFED2E776}" type="slidenum">
              <a:rPr lang="en-US" smtClean="0">
                <a:latin typeface="Arial" charset="0"/>
              </a:rPr>
              <a:pPr/>
              <a:t>95</a:t>
            </a:fld>
            <a:endParaRPr lang="en-US" smtClean="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2D3D9F5-D868-4944-A0F8-E2AC8E5C969A}" type="slidenum">
              <a:rPr lang="en-US" smtClean="0">
                <a:latin typeface="Arial" charset="0"/>
              </a:rPr>
              <a:pPr/>
              <a:t>96</a:t>
            </a:fld>
            <a:endParaRPr lang="en-US" smtClean="0">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AD45281-87C2-4B9E-96A6-34DFB532E90A}" type="slidenum">
              <a:rPr lang="en-US" smtClean="0">
                <a:latin typeface="Arial" charset="0"/>
              </a:rPr>
              <a:pPr/>
              <a:t>97</a:t>
            </a:fld>
            <a:endParaRPr lang="en-US" smtClean="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191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DD6D6F8-2F2C-4D7C-A907-C45F9519C784}" type="slidenum">
              <a:rPr lang="en-US" smtClean="0">
                <a:latin typeface="Arial" charset="0"/>
              </a:rPr>
              <a:pPr/>
              <a:t>98</a:t>
            </a:fld>
            <a:endParaRPr lang="en-US" smtClean="0">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2201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998D1DF-A6C3-4331-B03D-BEBA0A778C35}" type="slidenum">
              <a:rPr lang="en-US" smtClean="0">
                <a:latin typeface="Arial" charset="0"/>
              </a:rPr>
              <a:pPr/>
              <a:t>99</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4F9AA83-AFF8-4877-85A5-7CC91CF09776}" type="datetime1">
              <a:rPr lang="en-US"/>
              <a:pPr>
                <a:defRPr/>
              </a:pPr>
              <a:t>1/28/2014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7B5B71-8640-4300-BAE9-40D140BD6972}" type="slidenum">
              <a:rPr lang="en-US"/>
              <a:pPr>
                <a:defRPr/>
              </a:pPr>
              <a:t>‹#›</a:t>
            </a:fld>
            <a:endParaRPr lang="en-US"/>
          </a:p>
        </p:txBody>
      </p:sp>
    </p:spTree>
    <p:extLst>
      <p:ext uri="{BB962C8B-B14F-4D97-AF65-F5344CB8AC3E}">
        <p14:creationId xmlns="" xmlns:p14="http://schemas.microsoft.com/office/powerpoint/2010/main" val="354585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8C3139B-D819-4BDE-8312-3547D7CEB888}" type="datetime1">
              <a:rPr lang="en-US"/>
              <a:pPr>
                <a:defRPr/>
              </a:pPr>
              <a:t>1/28/2014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961DB8-274B-469C-939E-E57EA225CF67}" type="slidenum">
              <a:rPr lang="en-US"/>
              <a:pPr>
                <a:defRPr/>
              </a:pPr>
              <a:t>‹#›</a:t>
            </a:fld>
            <a:endParaRPr lang="en-US"/>
          </a:p>
        </p:txBody>
      </p:sp>
    </p:spTree>
    <p:extLst>
      <p:ext uri="{BB962C8B-B14F-4D97-AF65-F5344CB8AC3E}">
        <p14:creationId xmlns="" xmlns:p14="http://schemas.microsoft.com/office/powerpoint/2010/main" val="4135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AF0700-BEBB-40D2-A82B-F206EF580888}" type="datetime1">
              <a:rPr lang="en-US"/>
              <a:pPr>
                <a:defRPr/>
              </a:pPr>
              <a:t>1/28/2014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BB37E2-770C-40DE-8E5C-48F3D2BAB993}" type="slidenum">
              <a:rPr lang="en-US"/>
              <a:pPr>
                <a:defRPr/>
              </a:pPr>
              <a:t>‹#›</a:t>
            </a:fld>
            <a:endParaRPr lang="en-US"/>
          </a:p>
        </p:txBody>
      </p:sp>
    </p:spTree>
    <p:extLst>
      <p:ext uri="{BB962C8B-B14F-4D97-AF65-F5344CB8AC3E}">
        <p14:creationId xmlns="" xmlns:p14="http://schemas.microsoft.com/office/powerpoint/2010/main" val="147041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C64664BD-FC15-43C1-87DE-BA2819B37283}" type="datetime1">
              <a:rPr lang="en-US"/>
              <a:pPr>
                <a:defRPr/>
              </a:pPr>
              <a:t>1/28/2014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0B987-2C27-46DA-B43A-EE26EDE3E2A4}" type="slidenum">
              <a:rPr lang="en-US"/>
              <a:pPr>
                <a:defRPr/>
              </a:pPr>
              <a:t>‹#›</a:t>
            </a:fld>
            <a:endParaRPr lang="en-US"/>
          </a:p>
        </p:txBody>
      </p:sp>
    </p:spTree>
    <p:extLst>
      <p:ext uri="{BB962C8B-B14F-4D97-AF65-F5344CB8AC3E}">
        <p14:creationId xmlns="" xmlns:p14="http://schemas.microsoft.com/office/powerpoint/2010/main" val="144852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0F8CE22-8BE3-4B97-A844-1BFE34C6C0CB}" type="datetime1">
              <a:rPr lang="en-US"/>
              <a:pPr>
                <a:defRPr/>
              </a:pPr>
              <a:t>1/28/2014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83867-E5F1-408B-B989-0F7D27242F34}" type="slidenum">
              <a:rPr lang="en-US"/>
              <a:pPr>
                <a:defRPr/>
              </a:pPr>
              <a:t>‹#›</a:t>
            </a:fld>
            <a:endParaRPr lang="en-US"/>
          </a:p>
        </p:txBody>
      </p:sp>
    </p:spTree>
    <p:extLst>
      <p:ext uri="{BB962C8B-B14F-4D97-AF65-F5344CB8AC3E}">
        <p14:creationId xmlns="" xmlns:p14="http://schemas.microsoft.com/office/powerpoint/2010/main" val="85247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DC93D48-25B7-4C81-A2CD-87654D29DF20}" type="datetime1">
              <a:rPr lang="en-US"/>
              <a:pPr>
                <a:defRPr/>
              </a:pPr>
              <a:t>1/28/2014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6F42CF-4BFD-4C9F-890F-1B40E5B7E0F6}" type="slidenum">
              <a:rPr lang="en-US"/>
              <a:pPr>
                <a:defRPr/>
              </a:pPr>
              <a:t>‹#›</a:t>
            </a:fld>
            <a:endParaRPr lang="en-US"/>
          </a:p>
        </p:txBody>
      </p:sp>
    </p:spTree>
    <p:extLst>
      <p:ext uri="{BB962C8B-B14F-4D97-AF65-F5344CB8AC3E}">
        <p14:creationId xmlns="" xmlns:p14="http://schemas.microsoft.com/office/powerpoint/2010/main" val="330375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9BBEF26-71CE-4060-8ADA-27B91A860F9C}" type="datetime1">
              <a:rPr lang="en-US"/>
              <a:pPr>
                <a:defRPr/>
              </a:pPr>
              <a:t>1/28/2014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00AB02-2C93-4205-A8CA-A35B06BEA0E0}" type="slidenum">
              <a:rPr lang="en-US"/>
              <a:pPr>
                <a:defRPr/>
              </a:pPr>
              <a:t>‹#›</a:t>
            </a:fld>
            <a:endParaRPr lang="en-US"/>
          </a:p>
        </p:txBody>
      </p:sp>
    </p:spTree>
    <p:extLst>
      <p:ext uri="{BB962C8B-B14F-4D97-AF65-F5344CB8AC3E}">
        <p14:creationId xmlns="" xmlns:p14="http://schemas.microsoft.com/office/powerpoint/2010/main" val="15960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4690FC5-6ACE-440A-832C-06972DEBFDC6}" type="datetime1">
              <a:rPr lang="en-US"/>
              <a:pPr>
                <a:defRPr/>
              </a:pPr>
              <a:t>1/28/2014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555081-E41F-4EF7-AFB2-EECC3EB835D5}" type="slidenum">
              <a:rPr lang="en-US"/>
              <a:pPr>
                <a:defRPr/>
              </a:pPr>
              <a:t>‹#›</a:t>
            </a:fld>
            <a:endParaRPr lang="en-US"/>
          </a:p>
        </p:txBody>
      </p:sp>
    </p:spTree>
    <p:extLst>
      <p:ext uri="{BB962C8B-B14F-4D97-AF65-F5344CB8AC3E}">
        <p14:creationId xmlns="" xmlns:p14="http://schemas.microsoft.com/office/powerpoint/2010/main" val="108648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F8DC91D-105A-4933-A76E-03B2E4F03911}" type="datetime1">
              <a:rPr lang="en-US"/>
              <a:pPr>
                <a:defRPr/>
              </a:pPr>
              <a:t>1/28/2014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FB4E8F-8483-4AEE-9783-5C69AD38BF66}" type="slidenum">
              <a:rPr lang="en-US"/>
              <a:pPr>
                <a:defRPr/>
              </a:pPr>
              <a:t>‹#›</a:t>
            </a:fld>
            <a:endParaRPr lang="en-US"/>
          </a:p>
        </p:txBody>
      </p:sp>
    </p:spTree>
    <p:extLst>
      <p:ext uri="{BB962C8B-B14F-4D97-AF65-F5344CB8AC3E}">
        <p14:creationId xmlns="" xmlns:p14="http://schemas.microsoft.com/office/powerpoint/2010/main" val="332499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FA335EB-4051-4729-839A-A8FBFC6ADE5A}" type="datetime1">
              <a:rPr lang="en-US"/>
              <a:pPr>
                <a:defRPr/>
              </a:pPr>
              <a:t>1/28/2014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1CC6E5-D67B-43FC-BD44-FAD8500AC7FA}" type="slidenum">
              <a:rPr lang="en-US"/>
              <a:pPr>
                <a:defRPr/>
              </a:pPr>
              <a:t>‹#›</a:t>
            </a:fld>
            <a:endParaRPr lang="en-US"/>
          </a:p>
        </p:txBody>
      </p:sp>
    </p:spTree>
    <p:extLst>
      <p:ext uri="{BB962C8B-B14F-4D97-AF65-F5344CB8AC3E}">
        <p14:creationId xmlns="" xmlns:p14="http://schemas.microsoft.com/office/powerpoint/2010/main" val="177178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752885-1663-49C3-8518-BABA7BCA4E23}" type="datetime1">
              <a:rPr lang="en-US"/>
              <a:pPr>
                <a:defRPr/>
              </a:pPr>
              <a:t>1/28/2014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D81AD3-6BC2-407C-B7AC-0F6EBBD0DD48}" type="slidenum">
              <a:rPr lang="en-US"/>
              <a:pPr>
                <a:defRPr/>
              </a:pPr>
              <a:t>‹#›</a:t>
            </a:fld>
            <a:endParaRPr lang="en-US"/>
          </a:p>
        </p:txBody>
      </p:sp>
    </p:spTree>
    <p:extLst>
      <p:ext uri="{BB962C8B-B14F-4D97-AF65-F5344CB8AC3E}">
        <p14:creationId xmlns="" xmlns:p14="http://schemas.microsoft.com/office/powerpoint/2010/main" val="186051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20E6FC6-1E25-4E21-B693-7E7A351AA274}" type="datetime1">
              <a:rPr lang="en-US"/>
              <a:pPr>
                <a:defRPr/>
              </a:pPr>
              <a:t>1/28/2014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CA9F35-1AC7-4096-A32F-16FB84A24D89}" type="slidenum">
              <a:rPr lang="en-US"/>
              <a:pPr>
                <a:defRPr/>
              </a:pPr>
              <a:t>‹#›</a:t>
            </a:fld>
            <a:endParaRPr lang="en-US"/>
          </a:p>
        </p:txBody>
      </p:sp>
    </p:spTree>
    <p:extLst>
      <p:ext uri="{BB962C8B-B14F-4D97-AF65-F5344CB8AC3E}">
        <p14:creationId xmlns="" xmlns:p14="http://schemas.microsoft.com/office/powerpoint/2010/main" val="227134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fld id="{710BC490-A8D2-4FE4-98A7-9464D88AA7D2}" type="datetime1">
              <a:rPr lang="en-US"/>
              <a:pPr>
                <a:defRPr/>
              </a:pPr>
              <a:t>1/28/2014</a:t>
            </a:fld>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CC2E81CC-4405-46C2-9AFD-1CC911423CB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drghthanki@sify.com" TargetMode="External"/><Relationship Id="rId4" Type="http://schemas.openxmlformats.org/officeDocument/2006/relationships/hyperlink" Target="http://www.corrosionawreness.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www.corrosion-club.com/images/rebar7.jpg" TargetMode="External"/><Relationship Id="rId18" Type="http://schemas.openxmlformats.org/officeDocument/2006/relationships/image" Target="../media/image13.jpeg"/><Relationship Id="rId26" Type="http://schemas.openxmlformats.org/officeDocument/2006/relationships/image" Target="../media/image17.jpeg"/><Relationship Id="rId3" Type="http://schemas.openxmlformats.org/officeDocument/2006/relationships/hyperlink" Target="http://www.corrosion-club.com/images/rebar9.jpg" TargetMode="External"/><Relationship Id="rId21" Type="http://schemas.openxmlformats.org/officeDocument/2006/relationships/hyperlink" Target="http://www.corrosion-club.com/images/rebar11.jpg" TargetMode="External"/><Relationship Id="rId7" Type="http://schemas.openxmlformats.org/officeDocument/2006/relationships/hyperlink" Target="http://www.corrosion-club.com/images/rebar3.jpg" TargetMode="External"/><Relationship Id="rId12" Type="http://schemas.openxmlformats.org/officeDocument/2006/relationships/image" Target="../media/image10.jpeg"/><Relationship Id="rId17" Type="http://schemas.openxmlformats.org/officeDocument/2006/relationships/hyperlink" Target="http://www.corrosion-club.com/images/rebar5.jpg" TargetMode="External"/><Relationship Id="rId25" Type="http://schemas.openxmlformats.org/officeDocument/2006/relationships/hyperlink" Target="http://www.corrosion-club.com/images/corrbridge2.jpg" TargetMode="External"/><Relationship Id="rId2" Type="http://schemas.openxmlformats.org/officeDocument/2006/relationships/notesSlide" Target="../notesSlides/notesSlide7.xml"/><Relationship Id="rId16" Type="http://schemas.openxmlformats.org/officeDocument/2006/relationships/image" Target="../media/image12.jpeg"/><Relationship Id="rId20"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hyperlink" Target="http://www.corrosion-club.com/images/rebar10.jpg" TargetMode="External"/><Relationship Id="rId24" Type="http://schemas.openxmlformats.org/officeDocument/2006/relationships/image" Target="../media/image16.jpeg"/><Relationship Id="rId5" Type="http://schemas.openxmlformats.org/officeDocument/2006/relationships/hyperlink" Target="http://www.corrosion-club.com/images/rebar1.jpg" TargetMode="External"/><Relationship Id="rId15" Type="http://schemas.openxmlformats.org/officeDocument/2006/relationships/hyperlink" Target="http://www.corrosion-club.com/images/rebar2.jpg" TargetMode="External"/><Relationship Id="rId23" Type="http://schemas.openxmlformats.org/officeDocument/2006/relationships/hyperlink" Target="http://www.corrosion-club.com/images/corrbridge1.jpg" TargetMode="External"/><Relationship Id="rId28" Type="http://schemas.openxmlformats.org/officeDocument/2006/relationships/image" Target="../media/image18.jpeg"/><Relationship Id="rId10" Type="http://schemas.openxmlformats.org/officeDocument/2006/relationships/image" Target="../media/image9.jpeg"/><Relationship Id="rId19" Type="http://schemas.openxmlformats.org/officeDocument/2006/relationships/hyperlink" Target="http://www.corrosion-club.com/images/rebar4.jpg" TargetMode="External"/><Relationship Id="rId4" Type="http://schemas.openxmlformats.org/officeDocument/2006/relationships/image" Target="../media/image6.jpeg"/><Relationship Id="rId9" Type="http://schemas.openxmlformats.org/officeDocument/2006/relationships/hyperlink" Target="http://www.corrosion-club.com/images/rebar6.jpg" TargetMode="External"/><Relationship Id="rId14" Type="http://schemas.openxmlformats.org/officeDocument/2006/relationships/image" Target="../media/image11.jpeg"/><Relationship Id="rId22" Type="http://schemas.openxmlformats.org/officeDocument/2006/relationships/image" Target="../media/image15.jpeg"/><Relationship Id="rId27" Type="http://schemas.openxmlformats.org/officeDocument/2006/relationships/hyperlink" Target="http://www.corrosion-club.com/images/rebar8.jp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B3401B97-3AF6-47DB-B320-0A655E1296D3}" type="datetime1">
              <a:rPr lang="en-US"/>
              <a:pPr>
                <a:defRPr/>
              </a:pPr>
              <a:t>1/28/2014</a:t>
            </a:fld>
            <a:endParaRPr lang="en-US"/>
          </a:p>
        </p:txBody>
      </p:sp>
      <p:sp>
        <p:nvSpPr>
          <p:cNvPr id="5" name="Rectangle 6"/>
          <p:cNvSpPr>
            <a:spLocks noGrp="1" noChangeArrowheads="1"/>
          </p:cNvSpPr>
          <p:nvPr>
            <p:ph type="sldNum" sz="quarter" idx="12"/>
          </p:nvPr>
        </p:nvSpPr>
        <p:spPr/>
        <p:txBody>
          <a:bodyPr/>
          <a:lstStyle/>
          <a:p>
            <a:pPr>
              <a:defRPr/>
            </a:pPr>
            <a:fld id="{D6F454AF-C6E4-4037-9C59-6EE2B4DCC059}" type="slidenum">
              <a:rPr lang="en-US"/>
              <a:pPr>
                <a:defRPr/>
              </a:pPr>
              <a:t>1</a:t>
            </a:fld>
            <a:endParaRPr lang="en-US"/>
          </a:p>
        </p:txBody>
      </p:sp>
      <p:sp>
        <p:nvSpPr>
          <p:cNvPr id="2050" name="Rectangle 2" descr="Granite"/>
          <p:cNvSpPr>
            <a:spLocks noGrp="1" noChangeArrowheads="1"/>
          </p:cNvSpPr>
          <p:nvPr>
            <p:ph type="ctrTitle"/>
          </p:nvPr>
        </p:nvSpPr>
        <p:spPr>
          <a:xfrm>
            <a:off x="381000" y="0"/>
            <a:ext cx="8610600" cy="2667000"/>
          </a:xfrm>
          <a:blipFill dpi="0" rotWithShape="1">
            <a:blip r:embed="rId3"/>
            <a:srcRect/>
            <a:tile tx="0" ty="0" sx="100000" sy="100000" flip="none" algn="tl"/>
          </a:blipFill>
          <a:effectLst>
            <a:outerShdw dist="35921" dir="2700000" algn="ctr" rotWithShape="0">
              <a:schemeClr val="bg2"/>
            </a:outerShdw>
          </a:effectLst>
        </p:spPr>
        <p:txBody>
          <a:bodyPr/>
          <a:lstStyle/>
          <a:p>
            <a:pPr eaLnBrk="1" hangingPunct="1">
              <a:defRPr/>
            </a:pPr>
            <a:r>
              <a:rPr lang="en-US" b="1" dirty="0" smtClean="0">
                <a:solidFill>
                  <a:srgbClr val="D7F92F"/>
                </a:solidFill>
              </a:rPr>
              <a:t>ATMOSPHERIC CORROSION </a:t>
            </a:r>
            <a:br>
              <a:rPr lang="en-US" b="1" dirty="0" smtClean="0">
                <a:solidFill>
                  <a:srgbClr val="D7F92F"/>
                </a:solidFill>
              </a:rPr>
            </a:br>
            <a:r>
              <a:rPr lang="en-US" b="1" dirty="0" smtClean="0">
                <a:solidFill>
                  <a:srgbClr val="D7F92F"/>
                </a:solidFill>
              </a:rPr>
              <a:t>OF </a:t>
            </a:r>
            <a:br>
              <a:rPr lang="en-US" b="1" dirty="0" smtClean="0">
                <a:solidFill>
                  <a:srgbClr val="D7F92F"/>
                </a:solidFill>
              </a:rPr>
            </a:br>
            <a:r>
              <a:rPr lang="en-US" b="1" dirty="0" smtClean="0">
                <a:solidFill>
                  <a:srgbClr val="D7F92F"/>
                </a:solidFill>
              </a:rPr>
              <a:t>CONCRETE STRUCTURE</a:t>
            </a:r>
          </a:p>
        </p:txBody>
      </p:sp>
      <p:sp>
        <p:nvSpPr>
          <p:cNvPr id="2051" name="Rectangle 3"/>
          <p:cNvSpPr>
            <a:spLocks noGrp="1" noChangeArrowheads="1"/>
          </p:cNvSpPr>
          <p:nvPr>
            <p:ph type="subTitle" idx="1"/>
          </p:nvPr>
        </p:nvSpPr>
        <p:spPr>
          <a:xfrm>
            <a:off x="533400" y="2819400"/>
            <a:ext cx="8534400" cy="3962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fontAlgn="auto" hangingPunct="1">
              <a:spcBef>
                <a:spcPts val="0"/>
              </a:spcBef>
              <a:spcAft>
                <a:spcPts val="0"/>
              </a:spcAft>
              <a:buClrTx/>
              <a:buSzTx/>
              <a:defRPr/>
            </a:pPr>
            <a:r>
              <a:rPr lang="en-US" sz="2800" b="1" dirty="0">
                <a:solidFill>
                  <a:srgbClr val="92D050"/>
                </a:solidFill>
                <a:effectLst>
                  <a:outerShdw blurRad="38100" dist="38100" dir="2700000" algn="tl">
                    <a:srgbClr val="000000">
                      <a:alpha val="43137"/>
                    </a:srgbClr>
                  </a:outerShdw>
                </a:effectLst>
                <a:latin typeface="Arial"/>
              </a:rPr>
              <a:t>Dr G H Thanki</a:t>
            </a:r>
          </a:p>
          <a:p>
            <a:pPr eaLnBrk="1" fontAlgn="auto" hangingPunct="1">
              <a:spcBef>
                <a:spcPts val="0"/>
              </a:spcBef>
              <a:spcAft>
                <a:spcPts val="0"/>
              </a:spcAft>
              <a:buClrTx/>
              <a:buSzTx/>
              <a:defRPr/>
            </a:pPr>
            <a:r>
              <a:rPr lang="en-US" sz="1800" b="1" dirty="0">
                <a:solidFill>
                  <a:prstClr val="white"/>
                </a:solidFill>
                <a:effectLst>
                  <a:outerShdw blurRad="38100" dist="38100" dir="2700000" algn="tl">
                    <a:srgbClr val="000000">
                      <a:alpha val="43137"/>
                    </a:srgbClr>
                  </a:outerShdw>
                </a:effectLst>
                <a:latin typeface="Arial"/>
              </a:rPr>
              <a:t>Director &amp; Principal Consultant</a:t>
            </a:r>
          </a:p>
          <a:p>
            <a:pPr eaLnBrk="1" fontAlgn="auto" hangingPunct="1">
              <a:spcBef>
                <a:spcPts val="0"/>
              </a:spcBef>
              <a:spcAft>
                <a:spcPts val="0"/>
              </a:spcAft>
              <a:buClrTx/>
              <a:buSzTx/>
              <a:defRPr/>
            </a:pPr>
            <a:r>
              <a:rPr lang="en-US" sz="1800" dirty="0">
                <a:solidFill>
                  <a:srgbClr val="FFC000"/>
                </a:solidFill>
                <a:effectLst>
                  <a:outerShdw blurRad="38100" dist="38100" dir="2700000" algn="tl">
                    <a:srgbClr val="000000">
                      <a:alpha val="43137"/>
                    </a:srgbClr>
                  </a:outerShdw>
                </a:effectLst>
                <a:latin typeface="Arial"/>
              </a:rPr>
              <a:t>Corrosion Control &amp; Monitoring Consultancy</a:t>
            </a:r>
          </a:p>
          <a:p>
            <a:pPr eaLnBrk="1" fontAlgn="auto" hangingPunct="1">
              <a:spcBef>
                <a:spcPts val="0"/>
              </a:spcBef>
              <a:spcAft>
                <a:spcPts val="0"/>
              </a:spcAft>
              <a:buClrTx/>
              <a:buSzTx/>
              <a:defRPr/>
            </a:pPr>
            <a:r>
              <a:rPr lang="en-US" sz="1800" dirty="0">
                <a:solidFill>
                  <a:srgbClr val="FFC000"/>
                </a:solidFill>
                <a:effectLst>
                  <a:outerShdw blurRad="38100" dist="38100" dir="2700000" algn="tl">
                    <a:srgbClr val="000000">
                      <a:alpha val="43137"/>
                    </a:srgbClr>
                  </a:outerShdw>
                </a:effectLst>
                <a:latin typeface="Arial"/>
              </a:rPr>
              <a:t>Vadodara</a:t>
            </a:r>
          </a:p>
          <a:p>
            <a:pPr eaLnBrk="1" fontAlgn="auto" hangingPunct="1">
              <a:spcBef>
                <a:spcPts val="0"/>
              </a:spcBef>
              <a:spcAft>
                <a:spcPts val="0"/>
              </a:spcAft>
              <a:buClrTx/>
              <a:buSzTx/>
              <a:defRPr/>
            </a:pPr>
            <a:r>
              <a:rPr lang="en-US" sz="1800" b="1" dirty="0" smtClean="0">
                <a:solidFill>
                  <a:sysClr val="windowText" lastClr="000000"/>
                </a:solidFill>
                <a:effectLst/>
                <a:latin typeface="Arial"/>
                <a:hlinkClick r:id="rId4"/>
              </a:rPr>
              <a:t>www.corrosionawreness.com</a:t>
            </a:r>
            <a:endParaRPr lang="en-US" sz="1800" b="1" dirty="0">
              <a:solidFill>
                <a:sysClr val="windowText" lastClr="000000"/>
              </a:solidFill>
              <a:effectLst/>
              <a:latin typeface="Arial"/>
            </a:endParaRPr>
          </a:p>
          <a:p>
            <a:pPr eaLnBrk="1" fontAlgn="auto" hangingPunct="1">
              <a:spcBef>
                <a:spcPts val="0"/>
              </a:spcBef>
              <a:spcAft>
                <a:spcPts val="0"/>
              </a:spcAft>
              <a:buClrTx/>
              <a:buSzTx/>
              <a:defRPr/>
            </a:pPr>
            <a:endParaRPr lang="en-US" sz="1800" dirty="0">
              <a:solidFill>
                <a:sysClr val="windowText" lastClr="000000"/>
              </a:solidFill>
              <a:effectLst/>
              <a:latin typeface="Arial"/>
            </a:endParaRPr>
          </a:p>
          <a:p>
            <a:pPr eaLnBrk="1" fontAlgn="auto" hangingPunct="1">
              <a:spcBef>
                <a:spcPts val="0"/>
              </a:spcBef>
              <a:spcAft>
                <a:spcPts val="0"/>
              </a:spcAft>
              <a:buClrTx/>
              <a:buSzTx/>
              <a:defRPr/>
            </a:pPr>
            <a:r>
              <a:rPr lang="en-US" sz="1400" b="1" dirty="0">
                <a:solidFill>
                  <a:srgbClr val="94147C">
                    <a:lumMod val="40000"/>
                    <a:lumOff val="60000"/>
                  </a:srgbClr>
                </a:solidFill>
                <a:effectLst>
                  <a:outerShdw blurRad="38100" dist="38100" dir="2700000" algn="tl">
                    <a:srgbClr val="000000">
                      <a:alpha val="43137"/>
                    </a:srgbClr>
                  </a:outerShdw>
                </a:effectLst>
                <a:latin typeface="Arial"/>
              </a:rPr>
              <a:t>Lecture delivered as course leader </a:t>
            </a:r>
          </a:p>
          <a:p>
            <a:pPr eaLnBrk="1" fontAlgn="auto" hangingPunct="1">
              <a:spcBef>
                <a:spcPts val="0"/>
              </a:spcBef>
              <a:spcAft>
                <a:spcPts val="0"/>
              </a:spcAft>
              <a:buClrTx/>
              <a:buSzTx/>
              <a:defRPr/>
            </a:pPr>
            <a:r>
              <a:rPr lang="en-US" sz="1400" b="1" dirty="0">
                <a:solidFill>
                  <a:srgbClr val="94147C">
                    <a:lumMod val="40000"/>
                    <a:lumOff val="60000"/>
                  </a:srgbClr>
                </a:solidFill>
                <a:effectLst>
                  <a:outerShdw blurRad="38100" dist="38100" dir="2700000" algn="tl">
                    <a:srgbClr val="000000">
                      <a:alpha val="43137"/>
                    </a:srgbClr>
                  </a:outerShdw>
                </a:effectLst>
                <a:latin typeface="Arial"/>
              </a:rPr>
              <a:t>During Two day Programme on </a:t>
            </a:r>
          </a:p>
          <a:p>
            <a:pPr eaLnBrk="1" fontAlgn="auto" hangingPunct="1">
              <a:spcBef>
                <a:spcPts val="0"/>
              </a:spcBef>
              <a:spcAft>
                <a:spcPts val="0"/>
              </a:spcAft>
              <a:buClrTx/>
              <a:buSzTx/>
              <a:defRPr/>
            </a:pPr>
            <a:endParaRPr lang="en-US" sz="1400" b="1" dirty="0" smtClean="0">
              <a:solidFill>
                <a:srgbClr val="FF8600"/>
              </a:solidFill>
              <a:effectLst>
                <a:outerShdw blurRad="38100" dist="38100" dir="2700000" algn="tl">
                  <a:srgbClr val="000000">
                    <a:alpha val="43137"/>
                  </a:srgbClr>
                </a:outerShdw>
              </a:effectLst>
              <a:latin typeface="Arial"/>
            </a:endParaRPr>
          </a:p>
          <a:p>
            <a:pPr eaLnBrk="1" fontAlgn="auto" hangingPunct="1">
              <a:spcBef>
                <a:spcPts val="0"/>
              </a:spcBef>
              <a:spcAft>
                <a:spcPts val="0"/>
              </a:spcAft>
              <a:buClrTx/>
              <a:buSzTx/>
              <a:defRPr/>
            </a:pPr>
            <a:r>
              <a:rPr lang="en-US" sz="1400" b="1" dirty="0" smtClean="0">
                <a:solidFill>
                  <a:srgbClr val="FF8600"/>
                </a:solidFill>
                <a:effectLst>
                  <a:outerShdw blurRad="38100" dist="38100" dir="2700000" algn="tl">
                    <a:srgbClr val="000000">
                      <a:alpha val="43137"/>
                    </a:srgbClr>
                  </a:outerShdw>
                </a:effectLst>
                <a:latin typeface="Arial"/>
              </a:rPr>
              <a:t>“</a:t>
            </a:r>
            <a:r>
              <a:rPr lang="en-US" sz="1400" b="1" dirty="0">
                <a:solidFill>
                  <a:srgbClr val="FF8600"/>
                </a:solidFill>
                <a:effectLst>
                  <a:outerShdw blurRad="38100" dist="38100" dir="2700000" algn="tl">
                    <a:srgbClr val="000000">
                      <a:alpha val="43137"/>
                    </a:srgbClr>
                  </a:outerShdw>
                </a:effectLst>
                <a:latin typeface="Arial"/>
              </a:rPr>
              <a:t>Advanced Corrosion Management 2014”  </a:t>
            </a:r>
          </a:p>
          <a:p>
            <a:pPr eaLnBrk="1" fontAlgn="auto" hangingPunct="1">
              <a:spcBef>
                <a:spcPts val="0"/>
              </a:spcBef>
              <a:spcAft>
                <a:spcPts val="0"/>
              </a:spcAft>
              <a:buClrTx/>
              <a:buSzTx/>
              <a:defRPr/>
            </a:pPr>
            <a:r>
              <a:rPr lang="en-US" sz="1400" b="1" dirty="0">
                <a:solidFill>
                  <a:srgbClr val="94147C">
                    <a:lumMod val="40000"/>
                    <a:lumOff val="60000"/>
                  </a:srgbClr>
                </a:solidFill>
                <a:effectLst>
                  <a:outerShdw blurRad="38100" dist="38100" dir="2700000" algn="tl">
                    <a:srgbClr val="000000">
                      <a:alpha val="43137"/>
                    </a:srgbClr>
                  </a:outerShdw>
                </a:effectLst>
                <a:latin typeface="Arial"/>
              </a:rPr>
              <a:t>Mumbai on 30th &amp; 31st   Jan 2014</a:t>
            </a:r>
          </a:p>
          <a:p>
            <a:pPr eaLnBrk="1" fontAlgn="auto" hangingPunct="1">
              <a:spcBef>
                <a:spcPts val="0"/>
              </a:spcBef>
              <a:spcAft>
                <a:spcPts val="0"/>
              </a:spcAft>
              <a:buClrTx/>
              <a:buSzTx/>
              <a:defRPr/>
            </a:pPr>
            <a:endParaRPr lang="en-US" sz="1400" b="1" dirty="0" smtClean="0">
              <a:solidFill>
                <a:prstClr val="white"/>
              </a:solidFill>
              <a:effectLst>
                <a:outerShdw blurRad="38100" dist="38100" dir="2700000" algn="tl">
                  <a:srgbClr val="000000">
                    <a:alpha val="43137"/>
                  </a:srgbClr>
                </a:outerShdw>
              </a:effectLst>
              <a:latin typeface="Arial"/>
            </a:endParaRPr>
          </a:p>
          <a:p>
            <a:pPr eaLnBrk="1" fontAlgn="auto" hangingPunct="1">
              <a:spcBef>
                <a:spcPts val="0"/>
              </a:spcBef>
              <a:spcAft>
                <a:spcPts val="0"/>
              </a:spcAft>
              <a:buClrTx/>
              <a:buSzTx/>
              <a:defRPr/>
            </a:pPr>
            <a:r>
              <a:rPr lang="en-US" sz="1400" b="1" dirty="0" smtClean="0">
                <a:solidFill>
                  <a:prstClr val="white"/>
                </a:solidFill>
                <a:effectLst>
                  <a:outerShdw blurRad="38100" dist="38100" dir="2700000" algn="tl">
                    <a:srgbClr val="000000">
                      <a:alpha val="43137"/>
                    </a:srgbClr>
                  </a:outerShdw>
                </a:effectLst>
                <a:latin typeface="Arial"/>
              </a:rPr>
              <a:t>Organized </a:t>
            </a:r>
            <a:r>
              <a:rPr lang="en-US" sz="1400" b="1" dirty="0">
                <a:solidFill>
                  <a:prstClr val="white"/>
                </a:solidFill>
                <a:effectLst>
                  <a:outerShdw blurRad="38100" dist="38100" dir="2700000" algn="tl">
                    <a:srgbClr val="000000">
                      <a:alpha val="43137"/>
                    </a:srgbClr>
                  </a:outerShdw>
                </a:effectLst>
                <a:latin typeface="Arial"/>
              </a:rPr>
              <a:t>by </a:t>
            </a:r>
          </a:p>
          <a:p>
            <a:pPr eaLnBrk="1" fontAlgn="auto" hangingPunct="1">
              <a:spcBef>
                <a:spcPts val="0"/>
              </a:spcBef>
              <a:spcAft>
                <a:spcPts val="0"/>
              </a:spcAft>
              <a:buClrTx/>
              <a:buSzTx/>
              <a:defRPr/>
            </a:pPr>
            <a:r>
              <a:rPr lang="en-US" sz="1400" b="1" dirty="0">
                <a:solidFill>
                  <a:srgbClr val="94147C">
                    <a:lumMod val="40000"/>
                    <a:lumOff val="60000"/>
                  </a:srgbClr>
                </a:solidFill>
                <a:effectLst>
                  <a:outerShdw blurRad="38100" dist="38100" dir="2700000" algn="tl">
                    <a:srgbClr val="000000">
                      <a:alpha val="43137"/>
                    </a:srgbClr>
                  </a:outerShdw>
                </a:effectLst>
                <a:latin typeface="Arial"/>
              </a:rPr>
              <a:t>Indian Knowledge Center</a:t>
            </a:r>
          </a:p>
          <a:p>
            <a:pPr eaLnBrk="1" hangingPunct="1">
              <a:lnSpc>
                <a:spcPct val="90000"/>
              </a:lnSpc>
              <a:defRPr/>
            </a:pPr>
            <a:endParaRPr lang="de-DE" sz="2400" dirty="0" smtClean="0">
              <a:solidFill>
                <a:srgbClr val="FFFF99"/>
              </a:solidFill>
            </a:endParaRPr>
          </a:p>
          <a:p>
            <a:pPr eaLnBrk="1" hangingPunct="1">
              <a:lnSpc>
                <a:spcPct val="90000"/>
              </a:lnSpc>
              <a:defRPr/>
            </a:pPr>
            <a:endParaRPr lang="de-DE" dirty="0" smtClean="0">
              <a:solidFill>
                <a:srgbClr val="FFFF99"/>
              </a:solidFill>
            </a:endParaRPr>
          </a:p>
          <a:p>
            <a:pPr eaLnBrk="1" hangingPunct="1">
              <a:lnSpc>
                <a:spcPct val="90000"/>
              </a:lnSpc>
              <a:defRPr/>
            </a:pPr>
            <a:endParaRPr lang="de-DE" dirty="0" smtClean="0">
              <a:solidFill>
                <a:srgbClr val="FFFF99"/>
              </a:solidFill>
            </a:endParaRPr>
          </a:p>
          <a:p>
            <a:pPr eaLnBrk="1" hangingPunct="1">
              <a:lnSpc>
                <a:spcPct val="90000"/>
              </a:lnSpc>
              <a:defRPr/>
            </a:pPr>
            <a:endParaRPr lang="de-DE" u="sng" dirty="0" smtClean="0">
              <a:solidFill>
                <a:srgbClr val="FFFF99"/>
              </a:solidFill>
              <a:hlinkClick r:id="rId5"/>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0A1B92D-60E6-4DAA-ACC0-6C87395BEEC4}"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E463E460-091E-4846-823B-F108745C41EA}" type="slidenum">
              <a:rPr lang="en-US"/>
              <a:pPr>
                <a:defRPr/>
              </a:pPr>
              <a:t>10</a:t>
            </a:fld>
            <a:endParaRPr lang="en-US"/>
          </a:p>
        </p:txBody>
      </p:sp>
      <p:sp>
        <p:nvSpPr>
          <p:cNvPr id="16386" name="Rectangle 2"/>
          <p:cNvSpPr>
            <a:spLocks noGrp="1" noChangeArrowheads="1"/>
          </p:cNvSpPr>
          <p:nvPr>
            <p:ph type="title"/>
          </p:nvPr>
        </p:nvSpPr>
        <p:spPr>
          <a:xfrm>
            <a:off x="685800" y="152400"/>
            <a:ext cx="7848600" cy="838200"/>
          </a:xfrm>
        </p:spPr>
        <p:txBody>
          <a:bodyPr/>
          <a:lstStyle/>
          <a:p>
            <a:pPr eaLnBrk="1" hangingPunct="1">
              <a:defRPr/>
            </a:pPr>
            <a:r>
              <a:rPr lang="en-US" b="1" smtClean="0">
                <a:solidFill>
                  <a:srgbClr val="D7F92F"/>
                </a:solidFill>
              </a:rPr>
              <a:t>Nature of the Problem</a:t>
            </a:r>
          </a:p>
        </p:txBody>
      </p:sp>
      <p:sp>
        <p:nvSpPr>
          <p:cNvPr id="16387" name="Rectangle 3"/>
          <p:cNvSpPr>
            <a:spLocks noGrp="1" noChangeArrowheads="1"/>
          </p:cNvSpPr>
          <p:nvPr>
            <p:ph type="body" idx="1"/>
          </p:nvPr>
        </p:nvSpPr>
        <p:spPr>
          <a:xfrm>
            <a:off x="0" y="2057400"/>
            <a:ext cx="9144000" cy="3657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90000"/>
              </a:lnSpc>
              <a:buFont typeface="Wingdings" pitchFamily="2" charset="2"/>
              <a:buNone/>
              <a:defRPr/>
            </a:pPr>
            <a:r>
              <a:rPr lang="en-US" smtClean="0"/>
              <a:t>This high alkalinity transforms surface layer of the embedded steel to a tightly adhering film.</a:t>
            </a:r>
          </a:p>
          <a:p>
            <a:pPr algn="ctr" eaLnBrk="1" hangingPunct="1">
              <a:lnSpc>
                <a:spcPct val="90000"/>
              </a:lnSpc>
              <a:buFont typeface="Wingdings" pitchFamily="2" charset="2"/>
              <a:buNone/>
              <a:defRPr/>
            </a:pPr>
            <a:endParaRPr lang="en-US" smtClean="0"/>
          </a:p>
          <a:p>
            <a:pPr algn="ctr" eaLnBrk="1" hangingPunct="1">
              <a:lnSpc>
                <a:spcPct val="90000"/>
              </a:lnSpc>
              <a:buFont typeface="Wingdings" pitchFamily="2" charset="2"/>
              <a:buNone/>
              <a:defRPr/>
            </a:pPr>
            <a:r>
              <a:rPr lang="en-US" smtClean="0"/>
              <a:t> As long as this film is not disturbed, it will keep the steel passive </a:t>
            </a:r>
          </a:p>
          <a:p>
            <a:pPr algn="ctr" eaLnBrk="1" hangingPunct="1">
              <a:lnSpc>
                <a:spcPct val="90000"/>
              </a:lnSpc>
              <a:buFont typeface="Wingdings" pitchFamily="2" charset="2"/>
              <a:buNone/>
              <a:defRPr/>
            </a:pPr>
            <a:r>
              <a:rPr lang="en-US" smtClean="0"/>
              <a:t>and </a:t>
            </a:r>
          </a:p>
          <a:p>
            <a:pPr algn="ctr" eaLnBrk="1" hangingPunct="1">
              <a:lnSpc>
                <a:spcPct val="90000"/>
              </a:lnSpc>
              <a:buFont typeface="Wingdings" pitchFamily="2" charset="2"/>
              <a:buNone/>
              <a:defRPr/>
            </a:pPr>
            <a:r>
              <a:rPr lang="en-US" smtClean="0"/>
              <a:t>protected from corrosion.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7CE7AE2-004B-4580-B467-7C52CC69A3CD}"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54809CB8-F5AC-4FFB-99AA-2327EFA91BAD}" type="slidenum">
              <a:rPr lang="en-US"/>
              <a:pPr>
                <a:defRPr/>
              </a:pPr>
              <a:t>100</a:t>
            </a:fld>
            <a:endParaRPr lang="en-US"/>
          </a:p>
        </p:txBody>
      </p:sp>
      <p:sp>
        <p:nvSpPr>
          <p:cNvPr id="97282" name="Rectangle 2"/>
          <p:cNvSpPr>
            <a:spLocks noGrp="1" noChangeArrowheads="1"/>
          </p:cNvSpPr>
          <p:nvPr>
            <p:ph type="title"/>
          </p:nvPr>
        </p:nvSpPr>
        <p:spPr>
          <a:xfrm>
            <a:off x="838200" y="0"/>
            <a:ext cx="7467600" cy="1066800"/>
          </a:xfrm>
        </p:spPr>
        <p:txBody>
          <a:bodyPr/>
          <a:lstStyle/>
          <a:p>
            <a:pPr eaLnBrk="1" hangingPunct="1">
              <a:defRPr/>
            </a:pPr>
            <a:r>
              <a:rPr lang="en-US" sz="4000" b="1" smtClean="0">
                <a:solidFill>
                  <a:srgbClr val="D7F92F"/>
                </a:solidFill>
              </a:rPr>
              <a:t>Magnitude of The Rebar Corrosion Problems</a:t>
            </a:r>
          </a:p>
        </p:txBody>
      </p:sp>
      <p:sp>
        <p:nvSpPr>
          <p:cNvPr id="97283" name="Rectangle 3"/>
          <p:cNvSpPr>
            <a:spLocks noGrp="1" noChangeArrowheads="1"/>
          </p:cNvSpPr>
          <p:nvPr>
            <p:ph type="body" idx="1"/>
          </p:nvPr>
        </p:nvSpPr>
        <p:spPr>
          <a:xfrm>
            <a:off x="0" y="1219200"/>
            <a:ext cx="9144000" cy="56388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buFont typeface="Wingdings" pitchFamily="2" charset="2"/>
              <a:buBlip>
                <a:blip r:embed="rId3"/>
              </a:buBlip>
              <a:defRPr/>
            </a:pPr>
            <a:r>
              <a:rPr lang="en-US" sz="2800" smtClean="0"/>
              <a:t>The estimated cost to eliminate all backlog bridge deficiencies was approximately $78 billions, and it could increase to as much as $112 billions….. </a:t>
            </a:r>
          </a:p>
          <a:p>
            <a:pPr eaLnBrk="1" hangingPunct="1">
              <a:buFont typeface="Wingdings" pitchFamily="2" charset="2"/>
              <a:buBlip>
                <a:blip r:embed="rId3"/>
              </a:buBlip>
              <a:defRPr/>
            </a:pPr>
            <a:endParaRPr lang="en-US" sz="2800" smtClean="0"/>
          </a:p>
          <a:p>
            <a:pPr eaLnBrk="1" hangingPunct="1">
              <a:buFont typeface="Wingdings" pitchFamily="2" charset="2"/>
              <a:buBlip>
                <a:blip r:embed="rId3"/>
              </a:buBlip>
              <a:defRPr/>
            </a:pPr>
            <a:r>
              <a:rPr lang="en-US" sz="2800" smtClean="0"/>
              <a:t>The average annual cost, through year 2011, for just maintaining the overall bridge conditions, was estimated to be $5.2 billions </a:t>
            </a:r>
          </a:p>
          <a:p>
            <a:pPr eaLnBrk="1" hangingPunct="1">
              <a:buFont typeface="Wingdings" pitchFamily="2" charset="2"/>
              <a:buNone/>
              <a:defRPr/>
            </a:pPr>
            <a:endParaRPr lang="en-US" sz="2800" smtClean="0"/>
          </a:p>
          <a:p>
            <a:pPr eaLnBrk="1" hangingPunct="1">
              <a:buFont typeface="Wingdings" pitchFamily="2" charset="2"/>
              <a:buBlip>
                <a:blip r:embed="rId3"/>
              </a:buBlip>
              <a:defRPr/>
            </a:pPr>
            <a:r>
              <a:rPr lang="en-US" sz="2800" smtClean="0"/>
              <a:t>While corrosion of the reinforcing steel was not the sole cause of all structural deficiencies, it was a </a:t>
            </a:r>
            <a:r>
              <a:rPr lang="en-US" sz="2800" u="sng" smtClean="0">
                <a:solidFill>
                  <a:srgbClr val="FFFF99"/>
                </a:solidFill>
              </a:rPr>
              <a:t>significant contributor</a:t>
            </a:r>
            <a:r>
              <a:rPr lang="en-US" sz="2800" smtClean="0"/>
              <a:t> and has therefore becomes a matter of major concern</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31BFF47-0108-4E29-BE83-B80A153F728E}"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61D4BD25-8900-4418-B093-45BD8F927BA1}" type="slidenum">
              <a:rPr lang="en-US"/>
              <a:pPr>
                <a:defRPr/>
              </a:pPr>
              <a:t>101</a:t>
            </a:fld>
            <a:endParaRPr lang="en-US"/>
          </a:p>
        </p:txBody>
      </p:sp>
      <p:sp>
        <p:nvSpPr>
          <p:cNvPr id="98306" name="Rectangle 2"/>
          <p:cNvSpPr>
            <a:spLocks noGrp="1" noChangeArrowheads="1"/>
          </p:cNvSpPr>
          <p:nvPr>
            <p:ph type="title"/>
          </p:nvPr>
        </p:nvSpPr>
        <p:spPr>
          <a:xfrm>
            <a:off x="457200" y="0"/>
            <a:ext cx="8153400" cy="990600"/>
          </a:xfrm>
        </p:spPr>
        <p:txBody>
          <a:bodyPr/>
          <a:lstStyle/>
          <a:p>
            <a:pPr eaLnBrk="1" hangingPunct="1">
              <a:defRPr/>
            </a:pPr>
            <a:r>
              <a:rPr lang="en-US" sz="4000" b="1" smtClean="0">
                <a:solidFill>
                  <a:srgbClr val="D7F92F"/>
                </a:solidFill>
              </a:rPr>
              <a:t>Cost Impact Pay-Off by (ECR)</a:t>
            </a:r>
          </a:p>
        </p:txBody>
      </p:sp>
      <p:sp>
        <p:nvSpPr>
          <p:cNvPr id="98307" name="Rectangle 3"/>
          <p:cNvSpPr>
            <a:spLocks noGrp="1" noChangeArrowheads="1"/>
          </p:cNvSpPr>
          <p:nvPr>
            <p:ph type="body" idx="1"/>
          </p:nvPr>
        </p:nvSpPr>
        <p:spPr>
          <a:xfrm>
            <a:off x="0" y="990600"/>
            <a:ext cx="9144000" cy="5867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90000"/>
              </a:lnSpc>
              <a:buFont typeface="Wingdings" pitchFamily="2" charset="2"/>
              <a:buNone/>
              <a:defRPr/>
            </a:pPr>
            <a:r>
              <a:rPr lang="en-US" b="1" smtClean="0"/>
              <a:t> Epoxy-Coated Rebars (ECR)</a:t>
            </a:r>
            <a:br>
              <a:rPr lang="en-US" b="1" smtClean="0"/>
            </a:br>
            <a:endParaRPr lang="en-US" b="1" smtClean="0"/>
          </a:p>
          <a:p>
            <a:pPr eaLnBrk="1" hangingPunct="1">
              <a:lnSpc>
                <a:spcPct val="90000"/>
              </a:lnSpc>
              <a:buFont typeface="Wingdings" pitchFamily="2" charset="2"/>
              <a:buNone/>
              <a:defRPr/>
            </a:pPr>
            <a:r>
              <a:rPr lang="en-US" sz="2800" b="1" u="sng" smtClean="0">
                <a:solidFill>
                  <a:srgbClr val="FFFF99"/>
                </a:solidFill>
              </a:rPr>
              <a:t>Cost Impact</a:t>
            </a:r>
            <a:r>
              <a:rPr lang="en-US" sz="2800" b="1" smtClean="0">
                <a:solidFill>
                  <a:srgbClr val="FFFF99"/>
                </a:solidFill>
              </a:rPr>
              <a:t> </a:t>
            </a:r>
          </a:p>
          <a:p>
            <a:pPr algn="ctr" eaLnBrk="1" hangingPunct="1">
              <a:lnSpc>
                <a:spcPct val="90000"/>
              </a:lnSpc>
              <a:buFont typeface="Wingdings" pitchFamily="2" charset="2"/>
              <a:buNone/>
              <a:defRPr/>
            </a:pPr>
            <a:r>
              <a:rPr lang="en-US" sz="2800" smtClean="0"/>
              <a:t>Cost and Benefits are always important factors to consider in any project under consideration to make the project viable and productive. </a:t>
            </a:r>
          </a:p>
          <a:p>
            <a:pPr algn="ctr" eaLnBrk="1" hangingPunct="1">
              <a:lnSpc>
                <a:spcPct val="90000"/>
              </a:lnSpc>
              <a:buFont typeface="Wingdings" pitchFamily="2" charset="2"/>
              <a:buNone/>
              <a:defRPr/>
            </a:pPr>
            <a:r>
              <a:rPr lang="en-US" sz="2800" smtClean="0"/>
              <a:t>The delivered on-site cost of uncoated black steel </a:t>
            </a:r>
          </a:p>
          <a:p>
            <a:pPr algn="ctr" eaLnBrk="1" hangingPunct="1">
              <a:lnSpc>
                <a:spcPct val="90000"/>
              </a:lnSpc>
              <a:buFont typeface="Wingdings" pitchFamily="2" charset="2"/>
              <a:buNone/>
              <a:defRPr/>
            </a:pPr>
            <a:r>
              <a:rPr lang="en-US" sz="2800" smtClean="0"/>
              <a:t>$ 0.44/kg and ECR was $0.62/kg. </a:t>
            </a:r>
          </a:p>
          <a:p>
            <a:pPr algn="ctr" eaLnBrk="1" hangingPunct="1">
              <a:lnSpc>
                <a:spcPct val="90000"/>
              </a:lnSpc>
              <a:buFont typeface="Wingdings" pitchFamily="2" charset="2"/>
              <a:buNone/>
              <a:defRPr/>
            </a:pPr>
            <a:r>
              <a:rPr lang="en-US" sz="2800" smtClean="0"/>
              <a:t>The cost associated with using the different rebars and the total costs of the decks, it is evident that the cost of decks constructed with epoxy-coated rebars averages about 1 % more than if constructed with black steel.</a:t>
            </a:r>
            <a:endParaRPr lang="en-US" sz="3600" smtClean="0"/>
          </a:p>
          <a:p>
            <a:pPr algn="ctr" eaLnBrk="1" hangingPunct="1">
              <a:lnSpc>
                <a:spcPct val="90000"/>
              </a:lnSpc>
              <a:buFont typeface="Wingdings" pitchFamily="2" charset="2"/>
              <a:buNone/>
              <a:defRPr/>
            </a:pPr>
            <a:endParaRPr lang="en-US" sz="200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3"/>
          <p:cNvSpPr>
            <a:spLocks noGrp="1"/>
          </p:cNvSpPr>
          <p:nvPr>
            <p:ph type="dt" sz="quarter" idx="10"/>
          </p:nvPr>
        </p:nvSpPr>
        <p:spPr/>
        <p:txBody>
          <a:bodyPr/>
          <a:lstStyle/>
          <a:p>
            <a:pPr>
              <a:defRPr/>
            </a:pPr>
            <a:fld id="{07B1E20F-5BFE-4B60-8FCC-CB0E2F60D5B9}" type="datetime1">
              <a:rPr lang="en-US"/>
              <a:pPr>
                <a:defRPr/>
              </a:pPr>
              <a:t>1/28/2014</a:t>
            </a:fld>
            <a:endParaRPr lang="en-US"/>
          </a:p>
        </p:txBody>
      </p:sp>
      <p:sp>
        <p:nvSpPr>
          <p:cNvPr id="42" name="Slide Number Placeholder 5"/>
          <p:cNvSpPr>
            <a:spLocks noGrp="1"/>
          </p:cNvSpPr>
          <p:nvPr>
            <p:ph type="sldNum" sz="quarter" idx="12"/>
          </p:nvPr>
        </p:nvSpPr>
        <p:spPr/>
        <p:txBody>
          <a:bodyPr/>
          <a:lstStyle/>
          <a:p>
            <a:pPr>
              <a:defRPr/>
            </a:pPr>
            <a:fld id="{313C76EC-E220-46A2-8FAA-53A2180B6609}" type="slidenum">
              <a:rPr lang="en-US"/>
              <a:pPr>
                <a:defRPr/>
              </a:pPr>
              <a:t>102</a:t>
            </a:fld>
            <a:endParaRPr lang="en-US"/>
          </a:p>
        </p:txBody>
      </p:sp>
      <p:sp>
        <p:nvSpPr>
          <p:cNvPr id="100360" name="Rectangle 8"/>
          <p:cNvSpPr>
            <a:spLocks noGrp="1" noChangeArrowheads="1"/>
          </p:cNvSpPr>
          <p:nvPr>
            <p:ph type="title"/>
          </p:nvPr>
        </p:nvSpPr>
        <p:spPr>
          <a:xfrm>
            <a:off x="990600" y="228600"/>
            <a:ext cx="7467600" cy="838200"/>
          </a:xfrm>
        </p:spPr>
        <p:txBody>
          <a:bodyPr/>
          <a:lstStyle/>
          <a:p>
            <a:pPr eaLnBrk="1" hangingPunct="1">
              <a:defRPr/>
            </a:pPr>
            <a:r>
              <a:rPr lang="en-US" b="1" smtClean="0">
                <a:solidFill>
                  <a:srgbClr val="D7F92F"/>
                </a:solidFill>
              </a:rPr>
              <a:t>Costs of Bars and Decks</a:t>
            </a:r>
          </a:p>
        </p:txBody>
      </p:sp>
      <p:graphicFrame>
        <p:nvGraphicFramePr>
          <p:cNvPr id="100428" name="Group 76"/>
          <p:cNvGraphicFramePr>
            <a:graphicFrameLocks noGrp="1"/>
          </p:cNvGraphicFramePr>
          <p:nvPr>
            <p:ph type="tbl" idx="1"/>
          </p:nvPr>
        </p:nvGraphicFramePr>
        <p:xfrm>
          <a:off x="228600" y="1524000"/>
          <a:ext cx="8763000" cy="4692659"/>
        </p:xfrm>
        <a:graphic>
          <a:graphicData uri="http://schemas.openxmlformats.org/drawingml/2006/table">
            <a:tbl>
              <a:tblPr/>
              <a:tblGrid>
                <a:gridCol w="1219200"/>
                <a:gridCol w="1828800"/>
                <a:gridCol w="1752600"/>
                <a:gridCol w="2011363"/>
                <a:gridCol w="1951037"/>
              </a:tblGrid>
              <a:tr h="12794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Deck</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Cost of Bars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Cost of Bars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Cost of Deck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Cost of Deck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r>
              <a:tr h="944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Black Steel</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Epoxy-Coated</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Black Steel</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Epoxy-Coated</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r>
              <a:tr h="8222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21,644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30,302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690,000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698,658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r>
              <a:tr h="82384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B</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22,544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31,561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880,000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899,017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r>
              <a:tr h="8222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13,614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19,059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1,122,000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1,127,445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1305C3">
                            <a:gamma/>
                            <a:shade val="46275"/>
                            <a:invGamma/>
                          </a:srgbClr>
                        </a:gs>
                        <a:gs pos="50000">
                          <a:srgbClr val="1305C3"/>
                        </a:gs>
                        <a:gs pos="100000">
                          <a:srgbClr val="1305C3">
                            <a:gamma/>
                            <a:shade val="46275"/>
                            <a:invGamma/>
                          </a:srgbClr>
                        </a:gs>
                      </a:gsLst>
                      <a:lin ang="5400000" scaled="1"/>
                    </a:gradFill>
                  </a:tcPr>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DC6A67E-C7BC-443C-9103-993F261D4C20}"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03E2ADCE-5299-4230-A64F-152B950863DD}" type="slidenum">
              <a:rPr lang="en-US"/>
              <a:pPr>
                <a:defRPr/>
              </a:pPr>
              <a:t>103</a:t>
            </a:fld>
            <a:endParaRPr lang="en-US"/>
          </a:p>
        </p:txBody>
      </p:sp>
      <p:sp>
        <p:nvSpPr>
          <p:cNvPr id="104450" name="Rectangle 2"/>
          <p:cNvSpPr>
            <a:spLocks noGrp="1" noChangeArrowheads="1"/>
          </p:cNvSpPr>
          <p:nvPr>
            <p:ph type="title"/>
          </p:nvPr>
        </p:nvSpPr>
        <p:spPr>
          <a:xfrm>
            <a:off x="838200" y="0"/>
            <a:ext cx="7467600" cy="685800"/>
          </a:xfrm>
        </p:spPr>
        <p:txBody>
          <a:bodyPr/>
          <a:lstStyle/>
          <a:p>
            <a:pPr eaLnBrk="1" hangingPunct="1">
              <a:defRPr/>
            </a:pPr>
            <a:r>
              <a:rPr lang="en-US" sz="4000" b="1" smtClean="0">
                <a:solidFill>
                  <a:srgbClr val="D7F92F"/>
                </a:solidFill>
              </a:rPr>
              <a:t>Potential Pay-off</a:t>
            </a:r>
          </a:p>
        </p:txBody>
      </p:sp>
      <p:sp>
        <p:nvSpPr>
          <p:cNvPr id="104451" name="Rectangle 3"/>
          <p:cNvSpPr>
            <a:spLocks noGrp="1" noChangeArrowheads="1"/>
          </p:cNvSpPr>
          <p:nvPr>
            <p:ph type="body" idx="1"/>
          </p:nvPr>
        </p:nvSpPr>
        <p:spPr>
          <a:xfrm>
            <a:off x="0" y="1066800"/>
            <a:ext cx="9144000" cy="5562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lnSpc>
                <a:spcPct val="90000"/>
              </a:lnSpc>
              <a:buFont typeface="Wingdings" pitchFamily="2" charset="2"/>
              <a:buNone/>
              <a:defRPr/>
            </a:pPr>
            <a:r>
              <a:rPr lang="en-US" sz="2800" smtClean="0"/>
              <a:t>The potential pay-off can be estimated conservatively on the basis that the ECR will provide at least twice the corrosion-free service life  ‘built with black steel’ – </a:t>
            </a:r>
          </a:p>
          <a:p>
            <a:pPr algn="ctr" eaLnBrk="1" hangingPunct="1">
              <a:lnSpc>
                <a:spcPct val="90000"/>
              </a:lnSpc>
              <a:buFont typeface="Wingdings" pitchFamily="2" charset="2"/>
              <a:buNone/>
              <a:defRPr/>
            </a:pPr>
            <a:r>
              <a:rPr lang="en-US" sz="2800" smtClean="0"/>
              <a:t>e.g. On the federal-aid highway system in US, there are about 2.3 B Ft</a:t>
            </a:r>
            <a:r>
              <a:rPr lang="en-US" sz="2800" smtClean="0">
                <a:cs typeface="Tahoma" pitchFamily="34" charset="0"/>
              </a:rPr>
              <a:t>² </a:t>
            </a:r>
            <a:r>
              <a:rPr lang="en-US" sz="2800" smtClean="0"/>
              <a:t>of deck surface. </a:t>
            </a:r>
          </a:p>
          <a:p>
            <a:pPr algn="ctr" eaLnBrk="1" hangingPunct="1">
              <a:lnSpc>
                <a:spcPct val="90000"/>
              </a:lnSpc>
              <a:buFont typeface="Wingdings" pitchFamily="2" charset="2"/>
              <a:buNone/>
              <a:defRPr/>
            </a:pPr>
            <a:r>
              <a:rPr lang="en-US" sz="2800" smtClean="0"/>
              <a:t>So far, ECR has been used on only 100 M Ft</a:t>
            </a:r>
            <a:r>
              <a:rPr lang="en-US" sz="2800" smtClean="0">
                <a:cs typeface="Tahoma" pitchFamily="34" charset="0"/>
              </a:rPr>
              <a:t>²</a:t>
            </a:r>
            <a:r>
              <a:rPr lang="en-US" sz="2800" smtClean="0"/>
              <a:t> of deck. Based upon the average </a:t>
            </a:r>
          </a:p>
          <a:p>
            <a:pPr algn="ctr" eaLnBrk="1" hangingPunct="1">
              <a:lnSpc>
                <a:spcPct val="90000"/>
              </a:lnSpc>
              <a:buFont typeface="Wingdings" pitchFamily="2" charset="2"/>
              <a:buNone/>
              <a:defRPr/>
            </a:pPr>
            <a:r>
              <a:rPr lang="en-US" sz="2800" smtClean="0"/>
              <a:t>replacement cost of $40/ Ft</a:t>
            </a:r>
            <a:r>
              <a:rPr lang="en-US" sz="2800" smtClean="0">
                <a:cs typeface="Tahoma" pitchFamily="34" charset="0"/>
              </a:rPr>
              <a:t>²</a:t>
            </a:r>
            <a:r>
              <a:rPr lang="en-US" sz="2800" smtClean="0"/>
              <a:t> for bridge deck </a:t>
            </a:r>
          </a:p>
          <a:p>
            <a:pPr algn="ctr" eaLnBrk="1" hangingPunct="1">
              <a:lnSpc>
                <a:spcPct val="90000"/>
              </a:lnSpc>
              <a:buFont typeface="Wingdings" pitchFamily="2" charset="2"/>
              <a:buNone/>
              <a:defRPr/>
            </a:pPr>
            <a:endParaRPr lang="en-US" sz="2800" smtClean="0"/>
          </a:p>
          <a:p>
            <a:pPr algn="ctr" eaLnBrk="1" hangingPunct="1">
              <a:lnSpc>
                <a:spcPct val="90000"/>
              </a:lnSpc>
              <a:buFont typeface="Wingdings" pitchFamily="2" charset="2"/>
              <a:buNone/>
              <a:defRPr/>
            </a:pPr>
            <a:r>
              <a:rPr lang="en-US" sz="2800" smtClean="0">
                <a:solidFill>
                  <a:srgbClr val="FFFF99"/>
                </a:solidFill>
              </a:rPr>
              <a:t>The potential savings are: </a:t>
            </a:r>
          </a:p>
          <a:p>
            <a:pPr algn="ctr" eaLnBrk="1" hangingPunct="1">
              <a:lnSpc>
                <a:spcPct val="90000"/>
              </a:lnSpc>
              <a:buFont typeface="Wingdings" pitchFamily="2" charset="2"/>
              <a:buNone/>
              <a:defRPr/>
            </a:pPr>
            <a:r>
              <a:rPr lang="en-US" sz="2800" smtClean="0"/>
              <a:t>   $40/ Ft</a:t>
            </a:r>
            <a:r>
              <a:rPr lang="en-US" sz="2800" smtClean="0">
                <a:cs typeface="Tahoma" pitchFamily="34" charset="0"/>
              </a:rPr>
              <a:t>²</a:t>
            </a:r>
            <a:r>
              <a:rPr lang="en-US" sz="2800" smtClean="0"/>
              <a:t> x 100,000,000 Ft</a:t>
            </a:r>
            <a:r>
              <a:rPr lang="en-US" sz="2800" smtClean="0">
                <a:cs typeface="Tahoma" pitchFamily="34" charset="0"/>
              </a:rPr>
              <a:t>²</a:t>
            </a:r>
            <a:r>
              <a:rPr lang="en-US" sz="2800" smtClean="0"/>
              <a:t> = $4 billion in 50 years </a:t>
            </a:r>
          </a:p>
          <a:p>
            <a:pPr algn="ctr" eaLnBrk="1" hangingPunct="1">
              <a:lnSpc>
                <a:spcPct val="90000"/>
              </a:lnSpc>
              <a:buFont typeface="Wingdings" pitchFamily="2" charset="2"/>
              <a:buNone/>
              <a:defRPr/>
            </a:pPr>
            <a:r>
              <a:rPr lang="en-US" sz="2800" smtClean="0"/>
              <a:t>or earlier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65A627E-3B20-47EE-8BD3-5C1AE3877BA8}"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37E98008-FA3C-4915-87ED-34285CBF35EB}" type="slidenum">
              <a:rPr lang="en-US"/>
              <a:pPr>
                <a:defRPr/>
              </a:pPr>
              <a:t>104</a:t>
            </a:fld>
            <a:endParaRPr lang="en-US"/>
          </a:p>
        </p:txBody>
      </p:sp>
      <p:sp>
        <p:nvSpPr>
          <p:cNvPr id="105474" name="Rectangle 2"/>
          <p:cNvSpPr>
            <a:spLocks noGrp="1" noChangeArrowheads="1"/>
          </p:cNvSpPr>
          <p:nvPr>
            <p:ph type="title"/>
          </p:nvPr>
        </p:nvSpPr>
        <p:spPr/>
        <p:txBody>
          <a:bodyPr/>
          <a:lstStyle/>
          <a:p>
            <a:pPr eaLnBrk="1" hangingPunct="1">
              <a:defRPr/>
            </a:pPr>
            <a:r>
              <a:rPr lang="en-US" b="1" smtClean="0">
                <a:solidFill>
                  <a:srgbClr val="D7F92F"/>
                </a:solidFill>
              </a:rPr>
              <a:t>Potential Pay-off</a:t>
            </a:r>
          </a:p>
        </p:txBody>
      </p:sp>
      <p:sp>
        <p:nvSpPr>
          <p:cNvPr id="105475" name="Rectangle 3"/>
          <p:cNvSpPr>
            <a:spLocks noGrp="1" noChangeArrowheads="1"/>
          </p:cNvSpPr>
          <p:nvPr>
            <p:ph type="body" idx="1"/>
          </p:nvPr>
        </p:nvSpPr>
        <p:spPr>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Considering that eventually the remaining decks built with black steel will need replacement, the estimated future savings on the decks will be: </a:t>
            </a:r>
          </a:p>
          <a:p>
            <a:pPr algn="ctr" eaLnBrk="1" hangingPunct="1">
              <a:buFont typeface="Wingdings" pitchFamily="2" charset="2"/>
              <a:buNone/>
              <a:defRPr/>
            </a:pPr>
            <a:r>
              <a:rPr lang="en-US" smtClean="0"/>
              <a:t>$40/ Ft</a:t>
            </a:r>
            <a:r>
              <a:rPr lang="en-US" smtClean="0">
                <a:cs typeface="Tahoma" pitchFamily="34" charset="0"/>
              </a:rPr>
              <a:t>²</a:t>
            </a:r>
            <a:r>
              <a:rPr lang="en-US" smtClean="0"/>
              <a:t> x 2,200,000,000 Ft</a:t>
            </a:r>
            <a:r>
              <a:rPr lang="en-US" smtClean="0">
                <a:cs typeface="Tahoma" pitchFamily="34" charset="0"/>
              </a:rPr>
              <a:t>²</a:t>
            </a:r>
            <a:r>
              <a:rPr lang="en-US" smtClean="0"/>
              <a:t> = $88 B </a:t>
            </a:r>
          </a:p>
          <a:p>
            <a:pPr algn="ctr" eaLnBrk="1" hangingPunct="1">
              <a:buFont typeface="Wingdings" pitchFamily="2" charset="2"/>
              <a:buNone/>
              <a:defRPr/>
            </a:pPr>
            <a:r>
              <a:rPr lang="en-US" smtClean="0"/>
              <a:t>in that same amount of time.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FB74FFB-57B8-461B-8F7A-AA6D46093C1B}"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8D97D2C7-21BB-4416-B45F-76F7F6248C46}" type="slidenum">
              <a:rPr lang="en-US"/>
              <a:pPr>
                <a:defRPr/>
              </a:pPr>
              <a:t>105</a:t>
            </a:fld>
            <a:endParaRPr lang="en-US"/>
          </a:p>
        </p:txBody>
      </p:sp>
      <p:sp>
        <p:nvSpPr>
          <p:cNvPr id="112642" name="Rectangle 2"/>
          <p:cNvSpPr>
            <a:spLocks noGrp="1" noChangeArrowheads="1"/>
          </p:cNvSpPr>
          <p:nvPr>
            <p:ph type="title"/>
          </p:nvPr>
        </p:nvSpPr>
        <p:spPr/>
        <p:txBody>
          <a:bodyPr/>
          <a:lstStyle/>
          <a:p>
            <a:pPr eaLnBrk="1" hangingPunct="1">
              <a:defRPr/>
            </a:pPr>
            <a:r>
              <a:rPr lang="en-US" sz="4000" b="1" smtClean="0">
                <a:solidFill>
                  <a:srgbClr val="D7F92F"/>
                </a:solidFill>
              </a:rPr>
              <a:t>Early Detection of Steel Rebar Corrosion</a:t>
            </a:r>
          </a:p>
        </p:txBody>
      </p:sp>
      <p:sp>
        <p:nvSpPr>
          <p:cNvPr id="112643" name="Rectangle 3"/>
          <p:cNvSpPr>
            <a:spLocks noGrp="1" noChangeArrowheads="1"/>
          </p:cNvSpPr>
          <p:nvPr>
            <p:ph type="body" idx="1"/>
          </p:nvPr>
        </p:nvSpPr>
        <p:spPr>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Two commonly used inspection methods for determining concrete rebar condition are </a:t>
            </a:r>
          </a:p>
          <a:p>
            <a:pPr algn="ctr" eaLnBrk="1" hangingPunct="1">
              <a:buFont typeface="Wingdings" pitchFamily="2" charset="2"/>
              <a:buNone/>
              <a:defRPr/>
            </a:pPr>
            <a:endParaRPr lang="en-US" smtClean="0"/>
          </a:p>
          <a:p>
            <a:pPr eaLnBrk="1" hangingPunct="1">
              <a:defRPr/>
            </a:pPr>
            <a:r>
              <a:rPr lang="en-US" smtClean="0"/>
              <a:t>Visual Observation </a:t>
            </a:r>
            <a:r>
              <a:rPr lang="en-US" sz="1800" smtClean="0"/>
              <a:t>and </a:t>
            </a:r>
          </a:p>
          <a:p>
            <a:pPr eaLnBrk="1" hangingPunct="1">
              <a:defRPr/>
            </a:pPr>
            <a:r>
              <a:rPr lang="en-US" smtClean="0"/>
              <a:t>Half-Cell Potential Measurements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3B45270-4696-42E4-8AF3-0EFA3A50157D}"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34ABDBA1-B3F0-4760-8CAA-2A0EB601156C}" type="slidenum">
              <a:rPr lang="en-US"/>
              <a:pPr>
                <a:defRPr/>
              </a:pPr>
              <a:t>106</a:t>
            </a:fld>
            <a:endParaRPr lang="en-US"/>
          </a:p>
        </p:txBody>
      </p:sp>
      <p:sp>
        <p:nvSpPr>
          <p:cNvPr id="113666" name="Rectangle 2"/>
          <p:cNvSpPr>
            <a:spLocks noGrp="1" noChangeArrowheads="1"/>
          </p:cNvSpPr>
          <p:nvPr>
            <p:ph type="title"/>
          </p:nvPr>
        </p:nvSpPr>
        <p:spPr>
          <a:xfrm>
            <a:off x="838200" y="0"/>
            <a:ext cx="7391400" cy="838200"/>
          </a:xfrm>
        </p:spPr>
        <p:txBody>
          <a:bodyPr/>
          <a:lstStyle/>
          <a:p>
            <a:pPr eaLnBrk="1" hangingPunct="1">
              <a:defRPr/>
            </a:pPr>
            <a:r>
              <a:rPr lang="en-US" b="1" smtClean="0">
                <a:solidFill>
                  <a:srgbClr val="D7F92F"/>
                </a:solidFill>
              </a:rPr>
              <a:t>Visual Observation</a:t>
            </a:r>
          </a:p>
        </p:txBody>
      </p:sp>
      <p:sp>
        <p:nvSpPr>
          <p:cNvPr id="113667" name="Rectangle 3"/>
          <p:cNvSpPr>
            <a:spLocks noGrp="1" noChangeArrowheads="1"/>
          </p:cNvSpPr>
          <p:nvPr>
            <p:ph type="body" idx="1"/>
          </p:nvPr>
        </p:nvSpPr>
        <p:spPr>
          <a:xfrm>
            <a:off x="0" y="1066800"/>
            <a:ext cx="9144000" cy="5791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defRPr/>
            </a:pPr>
            <a:r>
              <a:rPr lang="en-US" smtClean="0"/>
              <a:t>Visual observation uses direct or remote inspection to detect obvious signs of corrosion, such as physical damage in the form of spalling or cracking</a:t>
            </a:r>
          </a:p>
          <a:p>
            <a:pPr eaLnBrk="1" hangingPunct="1">
              <a:defRPr/>
            </a:pPr>
            <a:endParaRPr lang="en-US" smtClean="0"/>
          </a:p>
          <a:p>
            <a:pPr eaLnBrk="1" hangingPunct="1">
              <a:buFont typeface="Wingdings" pitchFamily="2" charset="2"/>
              <a:buNone/>
              <a:defRPr/>
            </a:pPr>
            <a:endParaRPr lang="en-US" smtClean="0"/>
          </a:p>
          <a:p>
            <a:pPr eaLnBrk="1" hangingPunct="1">
              <a:defRPr/>
            </a:pPr>
            <a:r>
              <a:rPr lang="en-US" smtClean="0">
                <a:solidFill>
                  <a:srgbClr val="FFFF99"/>
                </a:solidFill>
              </a:rPr>
              <a:t>Visual observation can range from cursory examination to detailed mapping of the surface. </a:t>
            </a:r>
          </a:p>
          <a:p>
            <a:pPr eaLnBrk="1" hangingPunct="1">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97F6D05-5D87-4EA7-8599-BA542241F133}"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486A59F4-CA41-43A9-ACC5-9C4CDE0A31CF}" type="slidenum">
              <a:rPr lang="en-US"/>
              <a:pPr>
                <a:defRPr/>
              </a:pPr>
              <a:t>107</a:t>
            </a:fld>
            <a:endParaRPr lang="en-US"/>
          </a:p>
        </p:txBody>
      </p:sp>
      <p:sp>
        <p:nvSpPr>
          <p:cNvPr id="119810" name="Rectangle 2"/>
          <p:cNvSpPr>
            <a:spLocks noGrp="1" noChangeArrowheads="1"/>
          </p:cNvSpPr>
          <p:nvPr>
            <p:ph type="title"/>
          </p:nvPr>
        </p:nvSpPr>
        <p:spPr>
          <a:xfrm>
            <a:off x="762000" y="0"/>
            <a:ext cx="7696200" cy="1066800"/>
          </a:xfrm>
        </p:spPr>
        <p:txBody>
          <a:bodyPr/>
          <a:lstStyle/>
          <a:p>
            <a:pPr eaLnBrk="1" hangingPunct="1">
              <a:defRPr/>
            </a:pPr>
            <a:r>
              <a:rPr lang="en-US" b="1" smtClean="0">
                <a:solidFill>
                  <a:srgbClr val="D7F92F"/>
                </a:solidFill>
              </a:rPr>
              <a:t>Visual Observation</a:t>
            </a:r>
          </a:p>
        </p:txBody>
      </p:sp>
      <p:sp>
        <p:nvSpPr>
          <p:cNvPr id="119811" name="Rectangle 3"/>
          <p:cNvSpPr>
            <a:spLocks noGrp="1" noChangeArrowheads="1"/>
          </p:cNvSpPr>
          <p:nvPr>
            <p:ph type="body" idx="1"/>
          </p:nvPr>
        </p:nvSpPr>
        <p:spPr>
          <a:xfrm>
            <a:off x="0" y="1295400"/>
            <a:ext cx="9144000" cy="5562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defRPr/>
            </a:pPr>
            <a:r>
              <a:rPr lang="en-US" smtClean="0"/>
              <a:t>Core sampling is often performed if the visual observation suggests that further evidence is needed. </a:t>
            </a:r>
          </a:p>
          <a:p>
            <a:pPr eaLnBrk="1" hangingPunct="1">
              <a:defRPr/>
            </a:pPr>
            <a:endParaRPr lang="en-US" smtClean="0"/>
          </a:p>
          <a:p>
            <a:pPr eaLnBrk="1" hangingPunct="1">
              <a:defRPr/>
            </a:pPr>
            <a:r>
              <a:rPr lang="en-US" smtClean="0">
                <a:solidFill>
                  <a:srgbClr val="FFFF99"/>
                </a:solidFill>
              </a:rPr>
              <a:t>Visual observation is subjective and provides corrosion detection only after significant corrosion has occurred.</a:t>
            </a:r>
          </a:p>
          <a:p>
            <a:pPr eaLnBrk="1" hangingPunct="1">
              <a:buFont typeface="Wingdings" pitchFamily="2" charset="2"/>
              <a:buNone/>
              <a:defRPr/>
            </a:pPr>
            <a:endParaRPr lang="en-US" smtClean="0">
              <a:solidFill>
                <a:srgbClr val="FFFF99"/>
              </a:solidFill>
            </a:endParaRPr>
          </a:p>
          <a:p>
            <a:pPr eaLnBrk="1" hangingPunct="1">
              <a:defRPr/>
            </a:pPr>
            <a:r>
              <a:rPr lang="en-US" smtClean="0"/>
              <a:t>Core sampling is destructive and requires repair of the concrete.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386D9A78-DE49-4537-9798-235AE31D693E}"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AAA8E90B-1D4F-4C4D-9129-AB2B5DF67AF8}" type="slidenum">
              <a:rPr lang="en-US"/>
              <a:pPr>
                <a:defRPr/>
              </a:pPr>
              <a:t>108</a:t>
            </a:fld>
            <a:endParaRPr lang="en-US"/>
          </a:p>
        </p:txBody>
      </p:sp>
      <p:sp>
        <p:nvSpPr>
          <p:cNvPr id="206850" name="Rectangle 2"/>
          <p:cNvSpPr>
            <a:spLocks noGrp="1" noChangeArrowheads="1"/>
          </p:cNvSpPr>
          <p:nvPr>
            <p:ph type="title"/>
          </p:nvPr>
        </p:nvSpPr>
        <p:spPr>
          <a:xfrm>
            <a:off x="609600" y="228600"/>
            <a:ext cx="8077200" cy="10668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4000" b="1" smtClean="0">
                <a:solidFill>
                  <a:srgbClr val="D7F92F"/>
                </a:solidFill>
              </a:rPr>
              <a:t>Corrosion Monitoring Device</a:t>
            </a:r>
          </a:p>
        </p:txBody>
      </p:sp>
      <p:pic>
        <p:nvPicPr>
          <p:cNvPr id="111621" name="Picture 3" descr="eci-1_placement_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1447800"/>
            <a:ext cx="82296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E2132177-1D47-4928-9ECE-2520698E073E}"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DC9D09F4-525B-4D18-97F9-B20E607E17B4}" type="slidenum">
              <a:rPr lang="en-US"/>
              <a:pPr>
                <a:defRPr/>
              </a:pPr>
              <a:t>109</a:t>
            </a:fld>
            <a:endParaRPr lang="en-US"/>
          </a:p>
        </p:txBody>
      </p:sp>
      <p:sp>
        <p:nvSpPr>
          <p:cNvPr id="224258" name="Rectangle 2"/>
          <p:cNvSpPr>
            <a:spLocks noGrp="1" noChangeArrowheads="1"/>
          </p:cNvSpPr>
          <p:nvPr>
            <p:ph type="title"/>
          </p:nvPr>
        </p:nvSpPr>
        <p:spPr>
          <a:xfrm>
            <a:off x="685800" y="152400"/>
            <a:ext cx="7924800" cy="609600"/>
          </a:xfrm>
        </p:spPr>
        <p:txBody>
          <a:bodyPr/>
          <a:lstStyle/>
          <a:p>
            <a:pPr eaLnBrk="1" hangingPunct="1">
              <a:defRPr/>
            </a:pPr>
            <a:r>
              <a:rPr lang="en-US" sz="3600" b="1" smtClean="0">
                <a:solidFill>
                  <a:srgbClr val="D7F92F"/>
                </a:solidFill>
                <a:latin typeface="Times New Roman" pitchFamily="18" charset="0"/>
              </a:rPr>
              <a:t>Causes of Deterioration of Concrete</a:t>
            </a:r>
          </a:p>
        </p:txBody>
      </p:sp>
      <p:pic>
        <p:nvPicPr>
          <p:cNvPr id="11264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8D437C5-E5A7-4619-8F03-3731C0ECC497}"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93AAF123-CB8A-4ECD-839A-302B7283E785}" type="slidenum">
              <a:rPr lang="en-US"/>
              <a:pPr>
                <a:defRPr/>
              </a:pPr>
              <a:t>11</a:t>
            </a:fld>
            <a:endParaRPr lang="en-US"/>
          </a:p>
        </p:txBody>
      </p:sp>
      <p:sp>
        <p:nvSpPr>
          <p:cNvPr id="17410" name="Rectangle 2"/>
          <p:cNvSpPr>
            <a:spLocks noGrp="1" noChangeArrowheads="1"/>
          </p:cNvSpPr>
          <p:nvPr>
            <p:ph type="title"/>
          </p:nvPr>
        </p:nvSpPr>
        <p:spPr/>
        <p:txBody>
          <a:bodyPr/>
          <a:lstStyle/>
          <a:p>
            <a:pPr eaLnBrk="1" hangingPunct="1">
              <a:defRPr/>
            </a:pPr>
            <a:r>
              <a:rPr lang="en-US" b="1" smtClean="0">
                <a:solidFill>
                  <a:srgbClr val="D7F92F"/>
                </a:solidFill>
              </a:rPr>
              <a:t>Nature of the Problem</a:t>
            </a:r>
          </a:p>
        </p:txBody>
      </p:sp>
      <p:sp>
        <p:nvSpPr>
          <p:cNvPr id="17411" name="Rectangle 3"/>
          <p:cNvSpPr>
            <a:spLocks noGrp="1" noChangeArrowheads="1"/>
          </p:cNvSpPr>
          <p:nvPr>
            <p:ph type="body" idx="1"/>
          </p:nvPr>
        </p:nvSpPr>
        <p:spPr>
          <a:xfrm>
            <a:off x="457200" y="1981200"/>
            <a:ext cx="8229600" cy="4419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When a concrete structure is often exposed to salt splashes, salt spray, or seawater, </a:t>
            </a:r>
          </a:p>
          <a:p>
            <a:pPr algn="ctr" eaLnBrk="1" hangingPunct="1">
              <a:buFont typeface="Wingdings" pitchFamily="2" charset="2"/>
              <a:buNone/>
              <a:defRPr/>
            </a:pPr>
            <a:r>
              <a:rPr lang="en-US" smtClean="0"/>
              <a:t>chloride ions from these will slowly penetrate into the concrete </a:t>
            </a:r>
          </a:p>
          <a:p>
            <a:pPr algn="ctr" eaLnBrk="1" hangingPunct="1">
              <a:buFont typeface="Wingdings" pitchFamily="2" charset="2"/>
              <a:buNone/>
              <a:defRPr/>
            </a:pPr>
            <a:r>
              <a:rPr lang="en-US" smtClean="0"/>
              <a:t>Mostly through the pores in the </a:t>
            </a:r>
          </a:p>
          <a:p>
            <a:pPr algn="ctr" eaLnBrk="1" hangingPunct="1">
              <a:buFont typeface="Wingdings" pitchFamily="2" charset="2"/>
              <a:buNone/>
              <a:defRPr/>
            </a:pPr>
            <a:r>
              <a:rPr lang="en-US" smtClean="0"/>
              <a:t>hydrated cement paste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C6B7EA1A-59CA-4120-8E09-F5C9BD00E25F}"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7E7757C8-F871-4A9E-BF8A-9F47D69D704D}" type="slidenum">
              <a:rPr lang="en-US"/>
              <a:pPr>
                <a:defRPr/>
              </a:pPr>
              <a:t>110</a:t>
            </a:fld>
            <a:endParaRPr lang="en-US"/>
          </a:p>
        </p:txBody>
      </p:sp>
      <p:sp>
        <p:nvSpPr>
          <p:cNvPr id="226306" name="Rectangle 2"/>
          <p:cNvSpPr>
            <a:spLocks noGrp="1" noChangeArrowheads="1"/>
          </p:cNvSpPr>
          <p:nvPr>
            <p:ph type="title"/>
          </p:nvPr>
        </p:nvSpPr>
        <p:spPr>
          <a:xfrm>
            <a:off x="304800" y="0"/>
            <a:ext cx="8534400" cy="762000"/>
          </a:xfrm>
        </p:spPr>
        <p:txBody>
          <a:bodyPr/>
          <a:lstStyle/>
          <a:p>
            <a:pPr eaLnBrk="1" hangingPunct="1">
              <a:defRPr/>
            </a:pPr>
            <a:r>
              <a:rPr lang="en-US" sz="3200" b="1" smtClean="0">
                <a:solidFill>
                  <a:srgbClr val="D7F92F"/>
                </a:solidFill>
                <a:latin typeface="Times New Roman" pitchFamily="18" charset="0"/>
              </a:rPr>
              <a:t>Careful Selection and Specification of Material</a:t>
            </a:r>
          </a:p>
        </p:txBody>
      </p:sp>
      <p:pic>
        <p:nvPicPr>
          <p:cNvPr id="11366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4EA63F7-F634-45B0-A1B1-A815F41D9FE2}"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50D687AF-8B96-4462-ACDA-0DC36763EB74}" type="slidenum">
              <a:rPr lang="en-US"/>
              <a:pPr>
                <a:defRPr/>
              </a:pPr>
              <a:t>111</a:t>
            </a:fld>
            <a:endParaRPr lang="en-US"/>
          </a:p>
        </p:txBody>
      </p:sp>
      <p:sp>
        <p:nvSpPr>
          <p:cNvPr id="228354" name="Rectangle 2"/>
          <p:cNvSpPr>
            <a:spLocks noGrp="1" noChangeArrowheads="1"/>
          </p:cNvSpPr>
          <p:nvPr>
            <p:ph type="title"/>
          </p:nvPr>
        </p:nvSpPr>
        <p:spPr>
          <a:xfrm>
            <a:off x="685800" y="0"/>
            <a:ext cx="7620000" cy="838200"/>
          </a:xfrm>
        </p:spPr>
        <p:txBody>
          <a:bodyPr/>
          <a:lstStyle/>
          <a:p>
            <a:pPr eaLnBrk="1" hangingPunct="1">
              <a:defRPr/>
            </a:pPr>
            <a:r>
              <a:rPr lang="en-US" sz="4000" b="1" smtClean="0">
                <a:solidFill>
                  <a:srgbClr val="D7F92F"/>
                </a:solidFill>
                <a:latin typeface="Times New Roman" pitchFamily="18" charset="0"/>
              </a:rPr>
              <a:t>Environmental Influences</a:t>
            </a:r>
          </a:p>
        </p:txBody>
      </p:sp>
      <p:pic>
        <p:nvPicPr>
          <p:cNvPr id="114693" name="Picture 3"/>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0" y="914400"/>
            <a:ext cx="9144000" cy="5943600"/>
          </a:xfr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87B9DAA-6A14-4B25-9E08-FA8831847F14}"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352C8F33-BFF5-44C4-83EF-A6672400E2B5}" type="slidenum">
              <a:rPr lang="en-US"/>
              <a:pPr>
                <a:defRPr/>
              </a:pPr>
              <a:t>112</a:t>
            </a:fld>
            <a:endParaRPr lang="en-US"/>
          </a:p>
        </p:txBody>
      </p:sp>
      <p:sp>
        <p:nvSpPr>
          <p:cNvPr id="231426" name="Rectangle 2"/>
          <p:cNvSpPr>
            <a:spLocks noGrp="1" noChangeArrowheads="1"/>
          </p:cNvSpPr>
          <p:nvPr>
            <p:ph type="title"/>
          </p:nvPr>
        </p:nvSpPr>
        <p:spPr>
          <a:xfrm>
            <a:off x="0" y="0"/>
            <a:ext cx="9144000" cy="762000"/>
          </a:xfrm>
        </p:spPr>
        <p:txBody>
          <a:bodyPr/>
          <a:lstStyle/>
          <a:p>
            <a:pPr eaLnBrk="1" hangingPunct="1">
              <a:defRPr/>
            </a:pPr>
            <a:r>
              <a:rPr lang="en-US" sz="3600" b="1" smtClean="0">
                <a:solidFill>
                  <a:srgbClr val="D7F92F"/>
                </a:solidFill>
                <a:latin typeface="Times New Roman" pitchFamily="18" charset="0"/>
              </a:rPr>
              <a:t>Lack of Maintenance &amp; Poor Repair</a:t>
            </a:r>
          </a:p>
        </p:txBody>
      </p:sp>
      <p:pic>
        <p:nvPicPr>
          <p:cNvPr id="115717" name="Picture 3"/>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0" y="838200"/>
            <a:ext cx="9144000" cy="6019800"/>
          </a:xfr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D9A5684A-E9E4-44E4-A4DB-4A204CBF3E03}" type="datetime1">
              <a:rPr lang="en-US"/>
              <a:pPr>
                <a:defRPr/>
              </a:pPr>
              <a:t>1/28/2014</a:t>
            </a:fld>
            <a:endParaRPr lang="en-US"/>
          </a:p>
        </p:txBody>
      </p:sp>
      <p:sp>
        <p:nvSpPr>
          <p:cNvPr id="6" name="Slide Number Placeholder 4"/>
          <p:cNvSpPr>
            <a:spLocks noGrp="1"/>
          </p:cNvSpPr>
          <p:nvPr>
            <p:ph type="sldNum" sz="quarter" idx="12"/>
          </p:nvPr>
        </p:nvSpPr>
        <p:spPr/>
        <p:txBody>
          <a:bodyPr/>
          <a:lstStyle/>
          <a:p>
            <a:pPr>
              <a:defRPr/>
            </a:pPr>
            <a:fld id="{DBB68AB1-32E1-4AF1-9BF2-084E8E441E3F}" type="slidenum">
              <a:rPr lang="en-US"/>
              <a:pPr>
                <a:defRPr/>
              </a:pPr>
              <a:t>113</a:t>
            </a:fld>
            <a:endParaRPr lang="en-US"/>
          </a:p>
        </p:txBody>
      </p:sp>
      <p:pic>
        <p:nvPicPr>
          <p:cNvPr id="233474" name="Picture 2" descr="fireproofing_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1447800"/>
            <a:ext cx="82296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3475" name="Rectangle 3"/>
          <p:cNvSpPr>
            <a:spLocks noGrp="1" noChangeArrowheads="1"/>
          </p:cNvSpPr>
          <p:nvPr>
            <p:ph type="title"/>
          </p:nvPr>
        </p:nvSpPr>
        <p:spPr>
          <a:xfrm>
            <a:off x="0" y="0"/>
            <a:ext cx="9144000" cy="13716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algn="l" eaLnBrk="1" hangingPunct="1">
              <a:defRPr/>
            </a:pPr>
            <a:r>
              <a:rPr lang="en-US" sz="2000" smtClean="0">
                <a:solidFill>
                  <a:srgbClr val="D7F92F"/>
                </a:solidFill>
                <a:latin typeface="Georgia" pitchFamily="18" charset="0"/>
              </a:rPr>
              <a:t>View of deteriorated cementitious fireproofing placed over structural steel pipe columns. Rust corrosion product staining emerging from concrete cracking is visible, but how bad the structural steel losses are  is not known</a:t>
            </a:r>
            <a:endParaRPr lang="en-US" sz="4000" smtClean="0"/>
          </a:p>
        </p:txBody>
      </p:sp>
      <p:sp>
        <p:nvSpPr>
          <p:cNvPr id="233476" name="AutoShape 4"/>
          <p:cNvSpPr>
            <a:spLocks noChangeArrowheads="1"/>
          </p:cNvSpPr>
          <p:nvPr/>
        </p:nvSpPr>
        <p:spPr bwMode="auto">
          <a:xfrm rot="10800000">
            <a:off x="1219200" y="533400"/>
            <a:ext cx="3581400" cy="381000"/>
          </a:xfrm>
          <a:prstGeom prst="wedgeRectCallout">
            <a:avLst>
              <a:gd name="adj1" fmla="val -72389"/>
              <a:gd name="adj2" fmla="val -479583"/>
            </a:avLst>
          </a:prstGeom>
          <a:gradFill rotWithShape="1">
            <a:gsLst>
              <a:gs pos="0">
                <a:schemeClr val="bg2">
                  <a:alpha val="0"/>
                </a:schemeClr>
              </a:gs>
              <a:gs pos="100000">
                <a:schemeClr val="bg2">
                  <a:gamma/>
                  <a:tint val="98431"/>
                  <a:invGamma/>
                  <a:alpha val="35001"/>
                </a:schemeClr>
              </a:gs>
            </a:gsLst>
            <a:lin ang="5400000" scaled="1"/>
          </a:gradFill>
          <a:ln w="9525">
            <a:solidFill>
              <a:srgbClr val="5E91CA"/>
            </a:solidFill>
            <a:miter lim="800000"/>
            <a:headEnd/>
            <a:tailEnd/>
          </a:ln>
          <a:effectLst/>
        </p:spPr>
        <p:txBody>
          <a:bodyPr rot="10800000"/>
          <a:lstStyle/>
          <a:p>
            <a:pPr algn="ctr">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3474"/>
                                        </p:tgtEl>
                                        <p:attrNameLst>
                                          <p:attrName>style.visibility</p:attrName>
                                        </p:attrNameLst>
                                      </p:cBhvr>
                                      <p:to>
                                        <p:strVal val="visible"/>
                                      </p:to>
                                    </p:set>
                                    <p:animEffect transition="in" filter="checkerboard(across)">
                                      <p:cBhvr>
                                        <p:cTn id="7" dur="2000"/>
                                        <p:tgtEl>
                                          <p:spTgt spid="233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3475"/>
                                        </p:tgtEl>
                                        <p:attrNameLst>
                                          <p:attrName>style.visibility</p:attrName>
                                        </p:attrNameLst>
                                      </p:cBhvr>
                                      <p:to>
                                        <p:strVal val="visible"/>
                                      </p:to>
                                    </p:set>
                                    <p:anim calcmode="lin" valueType="num">
                                      <p:cBhvr additive="base">
                                        <p:cTn id="12" dur="2000" fill="hold"/>
                                        <p:tgtEl>
                                          <p:spTgt spid="233475"/>
                                        </p:tgtEl>
                                        <p:attrNameLst>
                                          <p:attrName>ppt_x</p:attrName>
                                        </p:attrNameLst>
                                      </p:cBhvr>
                                      <p:tavLst>
                                        <p:tav tm="0">
                                          <p:val>
                                            <p:strVal val="#ppt_x"/>
                                          </p:val>
                                        </p:tav>
                                        <p:tav tm="100000">
                                          <p:val>
                                            <p:strVal val="#ppt_x"/>
                                          </p:val>
                                        </p:tav>
                                      </p:tavLst>
                                    </p:anim>
                                    <p:anim calcmode="lin" valueType="num">
                                      <p:cBhvr additive="base">
                                        <p:cTn id="13" dur="2000" fill="hold"/>
                                        <p:tgtEl>
                                          <p:spTgt spid="23347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33476"/>
                                        </p:tgtEl>
                                        <p:attrNameLst>
                                          <p:attrName>style.visibility</p:attrName>
                                        </p:attrNameLst>
                                      </p:cBhvr>
                                      <p:to>
                                        <p:strVal val="visible"/>
                                      </p:to>
                                    </p:set>
                                    <p:anim calcmode="lin" valueType="num">
                                      <p:cBhvr additive="base">
                                        <p:cTn id="18" dur="1000" fill="hold"/>
                                        <p:tgtEl>
                                          <p:spTgt spid="233476"/>
                                        </p:tgtEl>
                                        <p:attrNameLst>
                                          <p:attrName>ppt_x</p:attrName>
                                        </p:attrNameLst>
                                      </p:cBhvr>
                                      <p:tavLst>
                                        <p:tav tm="0">
                                          <p:val>
                                            <p:strVal val="0-#ppt_w/2"/>
                                          </p:val>
                                        </p:tav>
                                        <p:tav tm="100000">
                                          <p:val>
                                            <p:strVal val="#ppt_x"/>
                                          </p:val>
                                        </p:tav>
                                      </p:tavLst>
                                    </p:anim>
                                    <p:anim calcmode="lin" valueType="num">
                                      <p:cBhvr additive="base">
                                        <p:cTn id="19" dur="1000" fill="hold"/>
                                        <p:tgtEl>
                                          <p:spTgt spid="233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animBg="1"/>
      <p:bldP spid="23347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00C933E6-006B-4447-B8A2-BBF8730C46E7}" type="datetime1">
              <a:rPr lang="en-US"/>
              <a:pPr>
                <a:defRPr/>
              </a:pPr>
              <a:t>1/28/2014</a:t>
            </a:fld>
            <a:endParaRPr lang="en-US"/>
          </a:p>
        </p:txBody>
      </p:sp>
      <p:sp>
        <p:nvSpPr>
          <p:cNvPr id="6" name="Slide Number Placeholder 4"/>
          <p:cNvSpPr>
            <a:spLocks noGrp="1"/>
          </p:cNvSpPr>
          <p:nvPr>
            <p:ph type="sldNum" sz="quarter" idx="12"/>
          </p:nvPr>
        </p:nvSpPr>
        <p:spPr/>
        <p:txBody>
          <a:bodyPr/>
          <a:lstStyle/>
          <a:p>
            <a:pPr>
              <a:defRPr/>
            </a:pPr>
            <a:fld id="{AC7F5A3A-043A-40FB-846E-1D7799214439}" type="slidenum">
              <a:rPr lang="en-US"/>
              <a:pPr>
                <a:defRPr/>
              </a:pPr>
              <a:t>114</a:t>
            </a:fld>
            <a:endParaRPr lang="en-US"/>
          </a:p>
        </p:txBody>
      </p:sp>
      <p:sp>
        <p:nvSpPr>
          <p:cNvPr id="235522" name="Rectangle 2"/>
          <p:cNvSpPr>
            <a:spLocks noGrp="1" noChangeArrowheads="1"/>
          </p:cNvSpPr>
          <p:nvPr>
            <p:ph type="title"/>
          </p:nvPr>
        </p:nvSpPr>
        <p:spPr>
          <a:xfrm>
            <a:off x="0" y="0"/>
            <a:ext cx="9144000" cy="1325563"/>
          </a:xfrm>
        </p:spPr>
        <p:txBody>
          <a:bodyPr/>
          <a:lstStyle/>
          <a:p>
            <a:pPr eaLnBrk="1" hangingPunct="1">
              <a:defRPr/>
            </a:pPr>
            <a:r>
              <a:rPr lang="en-US" sz="2000" dirty="0" smtClean="0">
                <a:solidFill>
                  <a:srgbClr val="D7F92F"/>
                </a:solidFill>
                <a:latin typeface="Georgia" pitchFamily="18" charset="0"/>
              </a:rPr>
              <a:t>View of failed sphere support columns, severely corroded and unseen below a painted </a:t>
            </a:r>
            <a:r>
              <a:rPr lang="en-US" sz="2000" dirty="0" err="1" smtClean="0">
                <a:solidFill>
                  <a:srgbClr val="D7F92F"/>
                </a:solidFill>
                <a:latin typeface="Georgia" pitchFamily="18" charset="0"/>
              </a:rPr>
              <a:t>cementitious</a:t>
            </a:r>
            <a:r>
              <a:rPr lang="en-US" sz="2000" dirty="0" smtClean="0">
                <a:solidFill>
                  <a:srgbClr val="D7F92F"/>
                </a:solidFill>
                <a:latin typeface="Georgia" pitchFamily="18" charset="0"/>
              </a:rPr>
              <a:t> fireproofing system, note extensive </a:t>
            </a:r>
            <a:br>
              <a:rPr lang="en-US" sz="2000" dirty="0" smtClean="0">
                <a:solidFill>
                  <a:srgbClr val="D7F92F"/>
                </a:solidFill>
                <a:latin typeface="Georgia" pitchFamily="18" charset="0"/>
              </a:rPr>
            </a:br>
            <a:r>
              <a:rPr lang="en-US" sz="2000" dirty="0" smtClean="0">
                <a:solidFill>
                  <a:srgbClr val="D7F92F"/>
                </a:solidFill>
                <a:latin typeface="Georgia" pitchFamily="18" charset="0"/>
              </a:rPr>
              <a:t>structural steel section losses due to </a:t>
            </a:r>
            <a:br>
              <a:rPr lang="en-US" sz="2000" dirty="0" smtClean="0">
                <a:solidFill>
                  <a:srgbClr val="D7F92F"/>
                </a:solidFill>
                <a:latin typeface="Georgia" pitchFamily="18" charset="0"/>
              </a:rPr>
            </a:br>
            <a:r>
              <a:rPr lang="en-US" sz="2000" dirty="0" smtClean="0">
                <a:solidFill>
                  <a:srgbClr val="D7F92F"/>
                </a:solidFill>
                <a:latin typeface="Georgia" pitchFamily="18" charset="0"/>
              </a:rPr>
              <a:t>embedded metal corrosion</a:t>
            </a:r>
            <a:endParaRPr lang="en-US" sz="4000" dirty="0" smtClean="0"/>
          </a:p>
        </p:txBody>
      </p:sp>
      <p:pic>
        <p:nvPicPr>
          <p:cNvPr id="235523" name="Picture 3" descr="fireproofing_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1295400"/>
            <a:ext cx="81534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26" name="AutoShape 6"/>
          <p:cNvSpPr>
            <a:spLocks noChangeArrowheads="1"/>
          </p:cNvSpPr>
          <p:nvPr/>
        </p:nvSpPr>
        <p:spPr bwMode="auto">
          <a:xfrm rot="10800000">
            <a:off x="2895600" y="914400"/>
            <a:ext cx="3581400" cy="381000"/>
          </a:xfrm>
          <a:prstGeom prst="wedgeRectCallout">
            <a:avLst>
              <a:gd name="adj1" fmla="val -53060"/>
              <a:gd name="adj2" fmla="val -972917"/>
            </a:avLst>
          </a:prstGeom>
          <a:gradFill rotWithShape="1">
            <a:gsLst>
              <a:gs pos="0">
                <a:schemeClr val="bg2">
                  <a:alpha val="0"/>
                </a:schemeClr>
              </a:gs>
              <a:gs pos="100000">
                <a:schemeClr val="bg2">
                  <a:gamma/>
                  <a:tint val="98431"/>
                  <a:invGamma/>
                  <a:alpha val="35001"/>
                </a:schemeClr>
              </a:gs>
            </a:gsLst>
            <a:lin ang="5400000" scaled="1"/>
          </a:gradFill>
          <a:ln w="9525">
            <a:solidFill>
              <a:srgbClr val="5E91CA"/>
            </a:solidFill>
            <a:miter lim="800000"/>
            <a:headEnd/>
            <a:tailEnd/>
          </a:ln>
          <a:effectLst/>
        </p:spPr>
        <p:txBody>
          <a:bodyPr rot="10800000"/>
          <a:lstStyle/>
          <a:p>
            <a:pPr algn="ctr">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5523"/>
                                        </p:tgtEl>
                                        <p:attrNameLst>
                                          <p:attrName>style.visibility</p:attrName>
                                        </p:attrNameLst>
                                      </p:cBhvr>
                                      <p:to>
                                        <p:strVal val="visible"/>
                                      </p:to>
                                    </p:set>
                                    <p:animEffect transition="in" filter="checkerboard(across)">
                                      <p:cBhvr>
                                        <p:cTn id="7" dur="3000"/>
                                        <p:tgtEl>
                                          <p:spTgt spid="235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35522"/>
                                        </p:tgtEl>
                                        <p:attrNameLst>
                                          <p:attrName>style.visibility</p:attrName>
                                        </p:attrNameLst>
                                      </p:cBhvr>
                                      <p:to>
                                        <p:strVal val="visible"/>
                                      </p:to>
                                    </p:set>
                                    <p:animEffect transition="in" filter="diamond(out)">
                                      <p:cBhvr>
                                        <p:cTn id="12" dur="2000"/>
                                        <p:tgtEl>
                                          <p:spTgt spid="2355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35526"/>
                                        </p:tgtEl>
                                        <p:attrNameLst>
                                          <p:attrName>style.visibility</p:attrName>
                                        </p:attrNameLst>
                                      </p:cBhvr>
                                      <p:to>
                                        <p:strVal val="visible"/>
                                      </p:to>
                                    </p:set>
                                    <p:anim calcmode="lin" valueType="num">
                                      <p:cBhvr additive="base">
                                        <p:cTn id="17" dur="2000" fill="hold"/>
                                        <p:tgtEl>
                                          <p:spTgt spid="235526"/>
                                        </p:tgtEl>
                                        <p:attrNameLst>
                                          <p:attrName>ppt_x</p:attrName>
                                        </p:attrNameLst>
                                      </p:cBhvr>
                                      <p:tavLst>
                                        <p:tav tm="0">
                                          <p:val>
                                            <p:strVal val="#ppt_x"/>
                                          </p:val>
                                        </p:tav>
                                        <p:tav tm="100000">
                                          <p:val>
                                            <p:strVal val="#ppt_x"/>
                                          </p:val>
                                        </p:tav>
                                      </p:tavLst>
                                    </p:anim>
                                    <p:anim calcmode="lin" valueType="num">
                                      <p:cBhvr additive="base">
                                        <p:cTn id="18" dur="2000" fill="hold"/>
                                        <p:tgtEl>
                                          <p:spTgt spid="2355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p:bldP spid="2355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30C4179-6561-4CDE-A5EE-AF5CC42983C8}"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390371A8-3AEA-472D-A39F-CB283C20E6F4}" type="slidenum">
              <a:rPr lang="en-US"/>
              <a:pPr>
                <a:defRPr/>
              </a:pPr>
              <a:t>12</a:t>
            </a:fld>
            <a:endParaRPr lang="en-US"/>
          </a:p>
        </p:txBody>
      </p:sp>
      <p:sp>
        <p:nvSpPr>
          <p:cNvPr id="18434" name="Rectangle 2"/>
          <p:cNvSpPr>
            <a:spLocks noGrp="1" noChangeArrowheads="1"/>
          </p:cNvSpPr>
          <p:nvPr>
            <p:ph type="title"/>
          </p:nvPr>
        </p:nvSpPr>
        <p:spPr>
          <a:xfrm>
            <a:off x="1219200" y="0"/>
            <a:ext cx="6934200" cy="1143000"/>
          </a:xfrm>
        </p:spPr>
        <p:txBody>
          <a:bodyPr/>
          <a:lstStyle/>
          <a:p>
            <a:pPr eaLnBrk="1" hangingPunct="1">
              <a:defRPr/>
            </a:pPr>
            <a:r>
              <a:rPr lang="en-US" b="1" smtClean="0">
                <a:solidFill>
                  <a:srgbClr val="D7F92F"/>
                </a:solidFill>
              </a:rPr>
              <a:t>Nature of the Problem</a:t>
            </a:r>
          </a:p>
        </p:txBody>
      </p:sp>
      <p:sp>
        <p:nvSpPr>
          <p:cNvPr id="18435" name="Rectangle 3"/>
          <p:cNvSpPr>
            <a:spLocks noGrp="1" noChangeArrowheads="1"/>
          </p:cNvSpPr>
          <p:nvPr>
            <p:ph type="body" idx="1"/>
          </p:nvPr>
        </p:nvSpPr>
        <p:spPr>
          <a:xfrm>
            <a:off x="0" y="1371600"/>
            <a:ext cx="9144000" cy="5486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The chloride ions will eventually </a:t>
            </a:r>
          </a:p>
          <a:p>
            <a:pPr algn="ctr" eaLnBrk="1" hangingPunct="1">
              <a:buFont typeface="Wingdings" pitchFamily="2" charset="2"/>
              <a:buNone/>
              <a:defRPr/>
            </a:pPr>
            <a:r>
              <a:rPr lang="en-US" smtClean="0"/>
              <a:t>reach the steel </a:t>
            </a:r>
          </a:p>
          <a:p>
            <a:pPr algn="ctr" eaLnBrk="1" hangingPunct="1">
              <a:buFont typeface="Wingdings" pitchFamily="2" charset="2"/>
              <a:buNone/>
              <a:defRPr/>
            </a:pPr>
            <a:r>
              <a:rPr lang="en-US" smtClean="0"/>
              <a:t>and then accumulate to beyond a certain concentration level, </a:t>
            </a:r>
          </a:p>
          <a:p>
            <a:pPr algn="ctr" eaLnBrk="1" hangingPunct="1">
              <a:buFont typeface="Wingdings" pitchFamily="2" charset="2"/>
              <a:buNone/>
              <a:defRPr/>
            </a:pPr>
            <a:r>
              <a:rPr lang="en-US" smtClean="0"/>
              <a:t>at which the protective film is destroyed and the steel begins to corrode </a:t>
            </a:r>
          </a:p>
          <a:p>
            <a:pPr algn="ctr" eaLnBrk="1" hangingPunct="1">
              <a:buFont typeface="Wingdings" pitchFamily="2" charset="2"/>
              <a:buNone/>
              <a:defRPr/>
            </a:pPr>
            <a:r>
              <a:rPr lang="en-US" smtClean="0"/>
              <a:t>in the presence of </a:t>
            </a:r>
          </a:p>
          <a:p>
            <a:pPr algn="ctr" eaLnBrk="1" hangingPunct="1">
              <a:buFont typeface="Wingdings" pitchFamily="2" charset="2"/>
              <a:buNone/>
              <a:defRPr/>
            </a:pPr>
            <a:r>
              <a:rPr lang="en-US" u="sng" smtClean="0"/>
              <a:t>oxygen and moisture</a:t>
            </a:r>
            <a:r>
              <a:rPr lang="en-US" smtClean="0"/>
              <a:t> at the steel-concrete interface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20730F6-3B60-43AB-8826-8E12162FAA10}"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E58C8F06-6845-4788-BFC5-9F56F3F01B1C}" type="slidenum">
              <a:rPr lang="en-US"/>
              <a:pPr>
                <a:defRPr/>
              </a:pPr>
              <a:t>13</a:t>
            </a:fld>
            <a:endParaRPr lang="en-US"/>
          </a:p>
        </p:txBody>
      </p:sp>
      <p:sp>
        <p:nvSpPr>
          <p:cNvPr id="20482" name="Rectangle 2"/>
          <p:cNvSpPr>
            <a:spLocks noGrp="1" noChangeArrowheads="1"/>
          </p:cNvSpPr>
          <p:nvPr>
            <p:ph type="title"/>
          </p:nvPr>
        </p:nvSpPr>
        <p:spPr>
          <a:xfrm>
            <a:off x="533400" y="152400"/>
            <a:ext cx="8153400" cy="762000"/>
          </a:xfrm>
        </p:spPr>
        <p:txBody>
          <a:bodyPr/>
          <a:lstStyle/>
          <a:p>
            <a:pPr eaLnBrk="1" hangingPunct="1">
              <a:defRPr/>
            </a:pPr>
            <a:r>
              <a:rPr lang="en-US" b="1" smtClean="0">
                <a:solidFill>
                  <a:srgbClr val="D7F92F"/>
                </a:solidFill>
              </a:rPr>
              <a:t>Nature of the Problem</a:t>
            </a:r>
          </a:p>
        </p:txBody>
      </p:sp>
      <p:sp>
        <p:nvSpPr>
          <p:cNvPr id="20483" name="Rectangle 3"/>
          <p:cNvSpPr>
            <a:spLocks noGrp="1" noChangeArrowheads="1"/>
          </p:cNvSpPr>
          <p:nvPr>
            <p:ph type="body" idx="1"/>
          </p:nvPr>
        </p:nvSpPr>
        <p:spPr>
          <a:xfrm>
            <a:off x="0" y="1143000"/>
            <a:ext cx="9144000" cy="5486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lnSpc>
                <a:spcPct val="90000"/>
              </a:lnSpc>
              <a:defRPr/>
            </a:pPr>
            <a:r>
              <a:rPr lang="en-US" sz="2800" smtClean="0"/>
              <a:t>In 1962, it was reported that the required minimum concentration of chloride in the concrete immediately surrounding the steel to initiate corrosion, the chloride corrosion threshold is </a:t>
            </a:r>
            <a:r>
              <a:rPr lang="en-US" sz="2800" u="sng" smtClean="0"/>
              <a:t>0.15% soluble chloride</a:t>
            </a:r>
            <a:r>
              <a:rPr lang="en-US" sz="2800" smtClean="0"/>
              <a:t>, by weight of cement. </a:t>
            </a:r>
          </a:p>
          <a:p>
            <a:pPr eaLnBrk="1" hangingPunct="1">
              <a:lnSpc>
                <a:spcPct val="90000"/>
              </a:lnSpc>
              <a:buFont typeface="Wingdings" pitchFamily="2" charset="2"/>
              <a:buNone/>
              <a:defRPr/>
            </a:pPr>
            <a:endParaRPr lang="en-US" sz="2800" smtClean="0"/>
          </a:p>
          <a:p>
            <a:pPr eaLnBrk="1" hangingPunct="1">
              <a:lnSpc>
                <a:spcPct val="90000"/>
              </a:lnSpc>
              <a:defRPr/>
            </a:pPr>
            <a:r>
              <a:rPr lang="en-US" sz="2800" smtClean="0"/>
              <a:t>In typical bridge deck concrete with a cement factor of 7, this is equivalent to </a:t>
            </a:r>
            <a:r>
              <a:rPr lang="en-US" sz="2800" u="sng" smtClean="0"/>
              <a:t>0.025% soluble chloride</a:t>
            </a:r>
            <a:r>
              <a:rPr lang="en-US" sz="2800" smtClean="0"/>
              <a:t>, by weight of concrete, 0.59 kg soluble chloride per cubic meter of concrete. </a:t>
            </a:r>
          </a:p>
          <a:p>
            <a:pPr eaLnBrk="1" hangingPunct="1">
              <a:lnSpc>
                <a:spcPct val="90000"/>
              </a:lnSpc>
              <a:defRPr/>
            </a:pPr>
            <a:endParaRPr lang="en-US" sz="2800" smtClean="0"/>
          </a:p>
          <a:p>
            <a:pPr eaLnBrk="1" hangingPunct="1">
              <a:lnSpc>
                <a:spcPct val="90000"/>
              </a:lnSpc>
              <a:defRPr/>
            </a:pPr>
            <a:r>
              <a:rPr lang="en-US" sz="2800" smtClean="0"/>
              <a:t>FHWA laboratories estimated the corrosion threshold to be 0.033% total chloride, by weight of concrete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64D520C-ADC4-42EF-BB88-9116E294F1F6}"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1592E145-B0C9-4A3D-95F6-C7FB00BE97D0}" type="slidenum">
              <a:rPr lang="en-US"/>
              <a:pPr>
                <a:defRPr/>
              </a:pPr>
              <a:t>14</a:t>
            </a:fld>
            <a:endParaRPr lang="en-US"/>
          </a:p>
        </p:txBody>
      </p:sp>
      <p:sp>
        <p:nvSpPr>
          <p:cNvPr id="19458" name="Rectangle 2"/>
          <p:cNvSpPr>
            <a:spLocks noGrp="1" noChangeArrowheads="1"/>
          </p:cNvSpPr>
          <p:nvPr>
            <p:ph type="title"/>
          </p:nvPr>
        </p:nvSpPr>
        <p:spPr>
          <a:xfrm>
            <a:off x="457200" y="0"/>
            <a:ext cx="8229600" cy="1371600"/>
          </a:xfrm>
        </p:spPr>
        <p:txBody>
          <a:bodyPr/>
          <a:lstStyle/>
          <a:p>
            <a:pPr eaLnBrk="1" hangingPunct="1">
              <a:defRPr/>
            </a:pPr>
            <a:r>
              <a:rPr lang="en-US" sz="4000" b="1" smtClean="0">
                <a:solidFill>
                  <a:srgbClr val="D7F92F"/>
                </a:solidFill>
              </a:rPr>
              <a:t>Chloride Corrosion Threshold</a:t>
            </a:r>
          </a:p>
        </p:txBody>
      </p:sp>
      <p:sp>
        <p:nvSpPr>
          <p:cNvPr id="19459" name="Rectangle 3"/>
          <p:cNvSpPr>
            <a:spLocks noGrp="1" noChangeArrowheads="1"/>
          </p:cNvSpPr>
          <p:nvPr>
            <p:ph type="body" idx="1"/>
          </p:nvPr>
        </p:nvSpPr>
        <p:spPr>
          <a:xfrm>
            <a:off x="0" y="1676400"/>
            <a:ext cx="9144000" cy="48768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The chloride corrosion threshold can vary between concrete in different bridges, depending on the type of cement and mix design used, which can vary the concentrations of </a:t>
            </a:r>
          </a:p>
          <a:p>
            <a:pPr algn="ctr" eaLnBrk="1" hangingPunct="1">
              <a:buFont typeface="Wingdings" pitchFamily="2" charset="2"/>
              <a:buNone/>
              <a:defRPr/>
            </a:pPr>
            <a:r>
              <a:rPr lang="en-US" smtClean="0"/>
              <a:t>Tricalcium Aluminate (C</a:t>
            </a:r>
            <a:r>
              <a:rPr lang="en-US" sz="2000" b="1" smtClean="0"/>
              <a:t>3</a:t>
            </a:r>
            <a:r>
              <a:rPr lang="en-US" smtClean="0"/>
              <a:t>A) and </a:t>
            </a:r>
          </a:p>
          <a:p>
            <a:pPr algn="ctr" eaLnBrk="1" hangingPunct="1">
              <a:buFont typeface="Wingdings" pitchFamily="2" charset="2"/>
              <a:buNone/>
              <a:defRPr/>
            </a:pPr>
            <a:r>
              <a:rPr lang="en-US" smtClean="0"/>
              <a:t>Hydroxide Ion (OH</a:t>
            </a:r>
            <a:r>
              <a:rPr lang="en-US" smtClean="0">
                <a:cs typeface="Tahoma" pitchFamily="34" charset="0"/>
              </a:rPr>
              <a:t>¯</a:t>
            </a:r>
            <a:r>
              <a:rPr lang="en-US" smtClean="0"/>
              <a:t>) in the concrete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754BDB6-21DC-4782-93D7-D4AF88ED7EA7}"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D0F5FAA1-7A6B-49A5-9F6D-05C5301F2FF3}" type="slidenum">
              <a:rPr lang="en-US"/>
              <a:pPr>
                <a:defRPr/>
              </a:pPr>
              <a:t>15</a:t>
            </a:fld>
            <a:endParaRPr lang="en-US"/>
          </a:p>
        </p:txBody>
      </p:sp>
      <p:sp>
        <p:nvSpPr>
          <p:cNvPr id="21506" name="Rectangle 2"/>
          <p:cNvSpPr>
            <a:spLocks noGrp="1" noChangeArrowheads="1"/>
          </p:cNvSpPr>
          <p:nvPr>
            <p:ph type="title"/>
          </p:nvPr>
        </p:nvSpPr>
        <p:spPr/>
        <p:txBody>
          <a:bodyPr/>
          <a:lstStyle/>
          <a:p>
            <a:pPr eaLnBrk="1" hangingPunct="1">
              <a:defRPr/>
            </a:pPr>
            <a:r>
              <a:rPr lang="en-US" sz="4000" b="1" smtClean="0">
                <a:solidFill>
                  <a:srgbClr val="D7F92F"/>
                </a:solidFill>
              </a:rPr>
              <a:t>Chloride Corrosion Threshold</a:t>
            </a:r>
          </a:p>
        </p:txBody>
      </p:sp>
      <p:sp>
        <p:nvSpPr>
          <p:cNvPr id="21507" name="Rectangle 3"/>
          <p:cNvSpPr>
            <a:spLocks noGrp="1" noChangeArrowheads="1"/>
          </p:cNvSpPr>
          <p:nvPr>
            <p:ph type="body" idx="1"/>
          </p:nvPr>
        </p:nvSpPr>
        <p:spPr>
          <a:xfrm>
            <a:off x="457200" y="2057400"/>
            <a:ext cx="8229600" cy="41148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It is more appropriate to express chloride corrosion threshold in terms of the ratio of chloride content to hydroxide content [Cl</a:t>
            </a:r>
            <a:r>
              <a:rPr lang="en-US" smtClean="0">
                <a:cs typeface="Tahoma" pitchFamily="34" charset="0"/>
              </a:rPr>
              <a:t>¯</a:t>
            </a:r>
            <a:r>
              <a:rPr lang="en-US" smtClean="0"/>
              <a:t>] / [OH</a:t>
            </a:r>
            <a:r>
              <a:rPr lang="en-US" smtClean="0">
                <a:cs typeface="Tahoma" pitchFamily="34" charset="0"/>
              </a:rPr>
              <a:t>¯</a:t>
            </a:r>
            <a:r>
              <a:rPr lang="en-US" smtClean="0"/>
              <a:t>], </a:t>
            </a:r>
          </a:p>
          <a:p>
            <a:pPr algn="ctr" eaLnBrk="1" hangingPunct="1">
              <a:buFont typeface="Wingdings" pitchFamily="2" charset="2"/>
              <a:buNone/>
              <a:defRPr/>
            </a:pPr>
            <a:r>
              <a:rPr lang="en-US" smtClean="0"/>
              <a:t>which is established between 2.5 to 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3716204-504A-497B-A850-2AF62FDFAE42}"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C88004A7-5A69-4A0D-A384-F2E32E050DB5}" type="slidenum">
              <a:rPr lang="en-US"/>
              <a:pPr>
                <a:defRPr/>
              </a:pPr>
              <a:t>16</a:t>
            </a:fld>
            <a:endParaRPr lang="en-US"/>
          </a:p>
        </p:txBody>
      </p:sp>
      <p:sp>
        <p:nvSpPr>
          <p:cNvPr id="22530" name="Rectangle 2"/>
          <p:cNvSpPr>
            <a:spLocks noGrp="1" noChangeArrowheads="1"/>
          </p:cNvSpPr>
          <p:nvPr>
            <p:ph type="title"/>
          </p:nvPr>
        </p:nvSpPr>
        <p:spPr>
          <a:xfrm>
            <a:off x="1143000" y="0"/>
            <a:ext cx="6934200" cy="762000"/>
          </a:xfrm>
        </p:spPr>
        <p:txBody>
          <a:bodyPr/>
          <a:lstStyle/>
          <a:p>
            <a:pPr eaLnBrk="1" hangingPunct="1">
              <a:defRPr/>
            </a:pPr>
            <a:r>
              <a:rPr lang="en-US" b="1" smtClean="0">
                <a:solidFill>
                  <a:srgbClr val="D7F92F"/>
                </a:solidFill>
              </a:rPr>
              <a:t>Carbonation</a:t>
            </a:r>
          </a:p>
        </p:txBody>
      </p:sp>
      <p:sp>
        <p:nvSpPr>
          <p:cNvPr id="22531" name="Rectangle 3"/>
          <p:cNvSpPr>
            <a:spLocks noGrp="1" noChangeArrowheads="1"/>
          </p:cNvSpPr>
          <p:nvPr>
            <p:ph type="body" idx="1"/>
          </p:nvPr>
        </p:nvSpPr>
        <p:spPr>
          <a:xfrm>
            <a:off x="0" y="762000"/>
            <a:ext cx="9144000" cy="6096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Corrosion can also occur even in the </a:t>
            </a:r>
          </a:p>
          <a:p>
            <a:pPr algn="ctr" eaLnBrk="1" hangingPunct="1">
              <a:buFont typeface="Wingdings" pitchFamily="2" charset="2"/>
              <a:buNone/>
              <a:defRPr/>
            </a:pPr>
            <a:r>
              <a:rPr lang="en-US" smtClean="0"/>
              <a:t>absence of chloride ions. </a:t>
            </a:r>
          </a:p>
          <a:p>
            <a:pPr algn="ctr" eaLnBrk="1" hangingPunct="1">
              <a:buFont typeface="Wingdings" pitchFamily="2" charset="2"/>
              <a:buNone/>
              <a:defRPr/>
            </a:pPr>
            <a:r>
              <a:rPr lang="en-US" sz="2400" smtClean="0"/>
              <a:t>For example </a:t>
            </a:r>
          </a:p>
          <a:p>
            <a:pPr algn="ctr" eaLnBrk="1" hangingPunct="1">
              <a:buFont typeface="Wingdings" pitchFamily="2" charset="2"/>
              <a:buNone/>
              <a:defRPr/>
            </a:pPr>
            <a:r>
              <a:rPr lang="en-US" smtClean="0"/>
              <a:t>The concrete comes into contact with carbonic acid resulting from carbon dioxide in the atmosphere. </a:t>
            </a:r>
          </a:p>
          <a:p>
            <a:pPr algn="ctr" eaLnBrk="1" hangingPunct="1">
              <a:buFont typeface="Wingdings" pitchFamily="2" charset="2"/>
              <a:buNone/>
              <a:defRPr/>
            </a:pPr>
            <a:r>
              <a:rPr lang="en-US" smtClean="0"/>
              <a:t>The consequent carbonation of the calcium hydroxide in the hydrated cement paste leads to reduction of the alkalinity, </a:t>
            </a:r>
          </a:p>
          <a:p>
            <a:pPr algn="ctr" eaLnBrk="1" hangingPunct="1">
              <a:buFont typeface="Wingdings" pitchFamily="2" charset="2"/>
              <a:buNone/>
              <a:defRPr/>
            </a:pPr>
            <a:r>
              <a:rPr lang="en-US" smtClean="0"/>
              <a:t>to </a:t>
            </a:r>
            <a:r>
              <a:rPr lang="en-US" smtClean="0">
                <a:solidFill>
                  <a:srgbClr val="D7F92F"/>
                </a:solidFill>
              </a:rPr>
              <a:t>pH as low as 8.5</a:t>
            </a:r>
          </a:p>
          <a:p>
            <a:pPr algn="ctr" eaLnBrk="1" hangingPunct="1">
              <a:buFont typeface="Wingdings" pitchFamily="2" charset="2"/>
              <a:buNone/>
              <a:defRPr/>
            </a:pPr>
            <a:r>
              <a:rPr lang="en-US" smtClean="0"/>
              <a:t>This accelerate corrosion of embedded steel.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08552A7-69D1-4356-B56B-8170D73A4D95}"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359F216E-C12E-4FD3-BDFA-E80908A44099}" type="slidenum">
              <a:rPr lang="en-US"/>
              <a:pPr>
                <a:defRPr/>
              </a:pPr>
              <a:t>17</a:t>
            </a:fld>
            <a:endParaRPr lang="en-US"/>
          </a:p>
        </p:txBody>
      </p:sp>
      <p:sp>
        <p:nvSpPr>
          <p:cNvPr id="23554" name="Rectangle 2"/>
          <p:cNvSpPr>
            <a:spLocks noGrp="1" noChangeArrowheads="1"/>
          </p:cNvSpPr>
          <p:nvPr>
            <p:ph type="title"/>
          </p:nvPr>
        </p:nvSpPr>
        <p:spPr>
          <a:xfrm>
            <a:off x="838200" y="0"/>
            <a:ext cx="7696200" cy="762000"/>
          </a:xfrm>
        </p:spPr>
        <p:txBody>
          <a:bodyPr/>
          <a:lstStyle/>
          <a:p>
            <a:pPr eaLnBrk="1" hangingPunct="1">
              <a:defRPr/>
            </a:pPr>
            <a:r>
              <a:rPr lang="en-US" b="1" smtClean="0">
                <a:solidFill>
                  <a:srgbClr val="D7F92F"/>
                </a:solidFill>
              </a:rPr>
              <a:t>Carbonation</a:t>
            </a:r>
          </a:p>
        </p:txBody>
      </p:sp>
      <p:sp>
        <p:nvSpPr>
          <p:cNvPr id="23555" name="Rectangle 3"/>
          <p:cNvSpPr>
            <a:spLocks noGrp="1" noChangeArrowheads="1"/>
          </p:cNvSpPr>
          <p:nvPr>
            <p:ph type="body" idx="1"/>
          </p:nvPr>
        </p:nvSpPr>
        <p:spPr>
          <a:xfrm>
            <a:off x="0" y="1143000"/>
            <a:ext cx="9144000" cy="5715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The rate of carbonation in concrete is </a:t>
            </a:r>
          </a:p>
          <a:p>
            <a:pPr algn="ctr" eaLnBrk="1" hangingPunct="1">
              <a:buFont typeface="Wingdings" pitchFamily="2" charset="2"/>
              <a:buNone/>
              <a:defRPr/>
            </a:pPr>
            <a:r>
              <a:rPr lang="en-US" smtClean="0"/>
              <a:t>directly dependent on </a:t>
            </a:r>
          </a:p>
          <a:p>
            <a:pPr algn="ctr" eaLnBrk="1" hangingPunct="1">
              <a:buFont typeface="Wingdings" pitchFamily="2" charset="2"/>
              <a:buNone/>
              <a:defRPr/>
            </a:pPr>
            <a:r>
              <a:rPr lang="en-US" smtClean="0"/>
              <a:t>the water/cement ratio (w/c) of the concrete – </a:t>
            </a:r>
          </a:p>
          <a:p>
            <a:pPr algn="ctr" eaLnBrk="1" hangingPunct="1">
              <a:buFont typeface="Wingdings" pitchFamily="2" charset="2"/>
              <a:buNone/>
              <a:defRPr/>
            </a:pPr>
            <a:r>
              <a:rPr lang="en-US" smtClean="0"/>
              <a:t>the higher the ratio the greater is the depth of carbonation in the concrete. </a:t>
            </a:r>
          </a:p>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In concrete of reasonable quality - </a:t>
            </a:r>
          </a:p>
          <a:p>
            <a:pPr algn="ctr" eaLnBrk="1" hangingPunct="1">
              <a:buFont typeface="Wingdings" pitchFamily="2" charset="2"/>
              <a:buNone/>
              <a:defRPr/>
            </a:pPr>
            <a:r>
              <a:rPr lang="en-US" smtClean="0"/>
              <a:t>that is properly consolidated and has no cracking- the expected rate of carbonation is very low.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42823CB-107E-4963-BA34-783707590B65}"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720E104C-FB45-46D6-9E45-7F75BE377F7D}" type="slidenum">
              <a:rPr lang="en-US"/>
              <a:pPr>
                <a:defRPr/>
              </a:pPr>
              <a:t>18</a:t>
            </a:fld>
            <a:endParaRPr lang="en-US"/>
          </a:p>
        </p:txBody>
      </p:sp>
      <p:sp>
        <p:nvSpPr>
          <p:cNvPr id="24578" name="Rectangle 2"/>
          <p:cNvSpPr>
            <a:spLocks noGrp="1" noChangeArrowheads="1"/>
          </p:cNvSpPr>
          <p:nvPr>
            <p:ph type="title"/>
          </p:nvPr>
        </p:nvSpPr>
        <p:spPr/>
        <p:txBody>
          <a:bodyPr/>
          <a:lstStyle/>
          <a:p>
            <a:pPr eaLnBrk="1" hangingPunct="1">
              <a:defRPr/>
            </a:pPr>
            <a:r>
              <a:rPr lang="en-US" sz="4800" b="1" smtClean="0">
                <a:solidFill>
                  <a:srgbClr val="D7F92F"/>
                </a:solidFill>
              </a:rPr>
              <a:t>Carbonation</a:t>
            </a:r>
          </a:p>
        </p:txBody>
      </p:sp>
      <p:sp>
        <p:nvSpPr>
          <p:cNvPr id="24579" name="Rectangle 3"/>
          <p:cNvSpPr>
            <a:spLocks noGrp="1" noChangeArrowheads="1"/>
          </p:cNvSpPr>
          <p:nvPr>
            <p:ph type="body" idx="1"/>
          </p:nvPr>
        </p:nvSpPr>
        <p:spPr>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Concrete with w/c of 0.45 </a:t>
            </a:r>
          </a:p>
          <a:p>
            <a:pPr algn="ctr" eaLnBrk="1" hangingPunct="1">
              <a:buFont typeface="Wingdings" pitchFamily="2" charset="2"/>
              <a:buNone/>
              <a:defRPr/>
            </a:pPr>
            <a:r>
              <a:rPr lang="en-US" smtClean="0"/>
              <a:t>and </a:t>
            </a:r>
          </a:p>
          <a:p>
            <a:pPr algn="ctr" eaLnBrk="1" hangingPunct="1">
              <a:buFont typeface="Wingdings" pitchFamily="2" charset="2"/>
              <a:buNone/>
              <a:defRPr/>
            </a:pPr>
            <a:r>
              <a:rPr lang="en-US" smtClean="0"/>
              <a:t>concrete cover 25 mm, </a:t>
            </a:r>
          </a:p>
          <a:p>
            <a:pPr algn="ctr" eaLnBrk="1" hangingPunct="1">
              <a:buFont typeface="Wingdings" pitchFamily="2" charset="2"/>
              <a:buNone/>
              <a:defRPr/>
            </a:pPr>
            <a:r>
              <a:rPr lang="en-US" smtClean="0"/>
              <a:t>it will require more than 100 years for carbonation </a:t>
            </a:r>
          </a:p>
          <a:p>
            <a:pPr algn="ctr" eaLnBrk="1" hangingPunct="1">
              <a:buFont typeface="Wingdings" pitchFamily="2" charset="2"/>
              <a:buNone/>
              <a:defRPr/>
            </a:pPr>
            <a:r>
              <a:rPr lang="en-US" smtClean="0"/>
              <a:t>to reach the concrete immediately surrounding the steel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B74FF7-903E-4C7A-BB3A-E1F9B934E121}"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B93690C9-93EE-4D71-8969-4988701D1BD7}" type="slidenum">
              <a:rPr lang="en-US"/>
              <a:pPr>
                <a:defRPr/>
              </a:pPr>
              <a:t>19</a:t>
            </a:fld>
            <a:endParaRPr lang="en-US"/>
          </a:p>
        </p:txBody>
      </p:sp>
      <p:sp>
        <p:nvSpPr>
          <p:cNvPr id="25602" name="Rectangle 2"/>
          <p:cNvSpPr>
            <a:spLocks noGrp="1" noChangeArrowheads="1"/>
          </p:cNvSpPr>
          <p:nvPr>
            <p:ph type="title"/>
          </p:nvPr>
        </p:nvSpPr>
        <p:spPr/>
        <p:txBody>
          <a:bodyPr/>
          <a:lstStyle/>
          <a:p>
            <a:pPr eaLnBrk="1" hangingPunct="1">
              <a:defRPr/>
            </a:pPr>
            <a:r>
              <a:rPr lang="en-US" b="1" smtClean="0">
                <a:solidFill>
                  <a:srgbClr val="D7F92F"/>
                </a:solidFill>
              </a:rPr>
              <a:t>What is Corrosion of Steel?</a:t>
            </a:r>
          </a:p>
        </p:txBody>
      </p:sp>
      <p:sp>
        <p:nvSpPr>
          <p:cNvPr id="25603" name="Rectangle 3"/>
          <p:cNvSpPr>
            <a:spLocks noGrp="1" noChangeArrowheads="1"/>
          </p:cNvSpPr>
          <p:nvPr>
            <p:ph type="body" idx="1"/>
          </p:nvPr>
        </p:nvSpPr>
        <p:spPr>
          <a:xfrm>
            <a:off x="0" y="1600200"/>
            <a:ext cx="9144000" cy="5029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defRPr/>
            </a:pPr>
            <a:endParaRPr lang="en-US" smtClean="0"/>
          </a:p>
          <a:p>
            <a:pPr algn="ctr" eaLnBrk="1" hangingPunct="1">
              <a:buFont typeface="Wingdings" pitchFamily="2" charset="2"/>
              <a:buNone/>
              <a:defRPr/>
            </a:pPr>
            <a:r>
              <a:rPr lang="en-US" smtClean="0"/>
              <a:t>ASTM Terminology (G15) defines corrosion as</a:t>
            </a:r>
          </a:p>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 ‘The chemical or electrochemical reaction between a material, usually a metal, and its environment that produces a deterioration of the materials and its properties’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fld id="{2CE67BCC-325A-4BD3-99A2-5DBAA71FFA6A}" type="datetime1">
              <a:rPr lang="en-US"/>
              <a:pPr>
                <a:defRPr/>
              </a:pPr>
              <a:t>1/28/2014</a:t>
            </a:fld>
            <a:endParaRPr lang="en-US"/>
          </a:p>
        </p:txBody>
      </p:sp>
      <p:sp>
        <p:nvSpPr>
          <p:cNvPr id="5" name="Slide Number Placeholder 3"/>
          <p:cNvSpPr>
            <a:spLocks noGrp="1"/>
          </p:cNvSpPr>
          <p:nvPr>
            <p:ph type="sldNum" sz="quarter" idx="12"/>
          </p:nvPr>
        </p:nvSpPr>
        <p:spPr/>
        <p:txBody>
          <a:bodyPr/>
          <a:lstStyle/>
          <a:p>
            <a:pPr>
              <a:defRPr/>
            </a:pPr>
            <a:fld id="{6F95BB2C-F093-4D1B-8AA8-C2A568BA0BAE}" type="slidenum">
              <a:rPr lang="en-US"/>
              <a:pPr>
                <a:defRPr/>
              </a:pPr>
              <a:t>2</a:t>
            </a:fld>
            <a:endParaRPr lang="en-US"/>
          </a:p>
        </p:txBody>
      </p:sp>
      <p:sp>
        <p:nvSpPr>
          <p:cNvPr id="123908" name="Rectangle 4"/>
          <p:cNvSpPr>
            <a:spLocks noChangeArrowheads="1"/>
          </p:cNvSpPr>
          <p:nvPr/>
        </p:nvSpPr>
        <p:spPr bwMode="auto">
          <a:xfrm>
            <a:off x="0" y="0"/>
            <a:ext cx="9144000" cy="2895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anchor="ctr"/>
          <a:lstStyle/>
          <a:p>
            <a:pPr algn="ctr" eaLnBrk="1" hangingPunct="1">
              <a:defRPr/>
            </a:pPr>
            <a:r>
              <a:rPr lang="en-US" sz="2400">
                <a:solidFill>
                  <a:schemeClr val="tx2"/>
                </a:solidFill>
                <a:effectLst>
                  <a:outerShdw blurRad="38100" dist="38100" dir="2700000" algn="tl">
                    <a:srgbClr val="000000"/>
                  </a:outerShdw>
                </a:effectLst>
              </a:rPr>
              <a:t/>
            </a:r>
            <a:br>
              <a:rPr lang="en-US" sz="2400">
                <a:solidFill>
                  <a:schemeClr val="tx2"/>
                </a:solidFill>
                <a:effectLst>
                  <a:outerShdw blurRad="38100" dist="38100" dir="2700000" algn="tl">
                    <a:srgbClr val="000000"/>
                  </a:outerShdw>
                </a:effectLst>
              </a:rPr>
            </a:br>
            <a:r>
              <a:rPr lang="en-US" sz="2400">
                <a:solidFill>
                  <a:schemeClr val="tx2"/>
                </a:solidFill>
                <a:effectLst>
                  <a:outerShdw blurRad="38100" dist="38100" dir="2700000" algn="tl">
                    <a:srgbClr val="000000"/>
                  </a:outerShdw>
                </a:effectLst>
              </a:rPr>
              <a:t>In its simplest form, concrete is a mixture of paste and aggregates. The paste, composed of Portland Cement and water, coats the surface of the fine and coarse aggregates. Through a chemical reaction called hydration, the paste hardens and gains strength to form the rock-like mass known as concrete.</a:t>
            </a:r>
            <a:br>
              <a:rPr lang="en-US" sz="2400">
                <a:solidFill>
                  <a:schemeClr val="tx2"/>
                </a:solidFill>
                <a:effectLst>
                  <a:outerShdw blurRad="38100" dist="38100" dir="2700000" algn="tl">
                    <a:srgbClr val="000000"/>
                  </a:outerShdw>
                </a:effectLst>
              </a:rPr>
            </a:br>
            <a:endParaRPr lang="en-US" sz="2400">
              <a:solidFill>
                <a:schemeClr val="tx2"/>
              </a:solidFill>
              <a:effectLst>
                <a:outerShdw blurRad="38100" dist="38100" dir="2700000" algn="tl">
                  <a:srgbClr val="000000"/>
                </a:outerShdw>
              </a:effectLst>
            </a:endParaRPr>
          </a:p>
        </p:txBody>
      </p:sp>
      <p:pic>
        <p:nvPicPr>
          <p:cNvPr id="307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 y="3048000"/>
            <a:ext cx="82296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C397BE6-8C82-45A7-B4DE-75671FDCBBC6}"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9F9DF2E0-514F-40B7-9829-3FF8157E651D}" type="slidenum">
              <a:rPr lang="en-US"/>
              <a:pPr>
                <a:defRPr/>
              </a:pPr>
              <a:t>20</a:t>
            </a:fld>
            <a:endParaRPr lang="en-US"/>
          </a:p>
        </p:txBody>
      </p:sp>
      <p:sp>
        <p:nvSpPr>
          <p:cNvPr id="26626" name="Rectangle 2"/>
          <p:cNvSpPr>
            <a:spLocks noGrp="1" noChangeArrowheads="1"/>
          </p:cNvSpPr>
          <p:nvPr>
            <p:ph type="title"/>
          </p:nvPr>
        </p:nvSpPr>
        <p:spPr>
          <a:xfrm>
            <a:off x="838200" y="228600"/>
            <a:ext cx="7924800" cy="990600"/>
          </a:xfrm>
        </p:spPr>
        <p:txBody>
          <a:bodyPr/>
          <a:lstStyle/>
          <a:p>
            <a:pPr eaLnBrk="1" hangingPunct="1">
              <a:defRPr/>
            </a:pPr>
            <a:r>
              <a:rPr lang="en-US" b="1" smtClean="0">
                <a:solidFill>
                  <a:srgbClr val="D7F92F"/>
                </a:solidFill>
              </a:rPr>
              <a:t>What is Corrosion of Steel?</a:t>
            </a:r>
          </a:p>
        </p:txBody>
      </p:sp>
      <p:sp>
        <p:nvSpPr>
          <p:cNvPr id="26627" name="Rectangle 3"/>
          <p:cNvSpPr>
            <a:spLocks noGrp="1" noChangeArrowheads="1"/>
          </p:cNvSpPr>
          <p:nvPr>
            <p:ph type="body" idx="1"/>
          </p:nvPr>
        </p:nvSpPr>
        <p:spPr>
          <a:xfrm>
            <a:off x="0" y="1295400"/>
            <a:ext cx="9144000" cy="5562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Steel embedded in concrete, </a:t>
            </a:r>
          </a:p>
          <a:p>
            <a:pPr algn="ctr" eaLnBrk="1" hangingPunct="1">
              <a:buFont typeface="Wingdings" pitchFamily="2" charset="2"/>
              <a:buNone/>
              <a:defRPr/>
            </a:pPr>
            <a:r>
              <a:rPr lang="en-US" smtClean="0"/>
              <a:t>corrosion results in the formation of rust which has 2 to 4 times the volume of the original steel and poor mechanical properties. </a:t>
            </a:r>
          </a:p>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Corrosion also produces pits or holes in the surface of reinforcing steel </a:t>
            </a:r>
          </a:p>
          <a:p>
            <a:pPr algn="ctr" eaLnBrk="1" hangingPunct="1">
              <a:buFont typeface="Wingdings" pitchFamily="2" charset="2"/>
              <a:buNone/>
              <a:defRPr/>
            </a:pPr>
            <a:endParaRPr lang="en-US" sz="1200" smtClean="0"/>
          </a:p>
          <a:p>
            <a:pPr algn="ctr" eaLnBrk="1" hangingPunct="1">
              <a:buFont typeface="Wingdings" pitchFamily="2" charset="2"/>
              <a:buNone/>
              <a:defRPr/>
            </a:pPr>
            <a:r>
              <a:rPr lang="en-US" smtClean="0"/>
              <a:t>Reduced cross - sectional area </a:t>
            </a:r>
          </a:p>
          <a:p>
            <a:pPr algn="ctr" eaLnBrk="1" hangingPunct="1">
              <a:buFont typeface="Wingdings" pitchFamily="2" charset="2"/>
              <a:buNone/>
              <a:defRPr/>
            </a:pPr>
            <a:r>
              <a:rPr lang="en-US" smtClean="0"/>
              <a:t>Reduces strength capacity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C2ED88B-7415-42AE-80CA-8B95C7BFA7E2}"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A3D86006-331F-4651-BE24-449A5CA97D87}" type="slidenum">
              <a:rPr lang="en-US"/>
              <a:pPr>
                <a:defRPr/>
              </a:pPr>
              <a:t>21</a:t>
            </a:fld>
            <a:endParaRPr lang="en-US"/>
          </a:p>
        </p:txBody>
      </p:sp>
      <p:sp>
        <p:nvSpPr>
          <p:cNvPr id="184322" name="Rectangle 2"/>
          <p:cNvSpPr>
            <a:spLocks noGrp="1" noChangeArrowheads="1"/>
          </p:cNvSpPr>
          <p:nvPr>
            <p:ph type="title"/>
          </p:nvPr>
        </p:nvSpPr>
        <p:spPr>
          <a:xfrm>
            <a:off x="0" y="0"/>
            <a:ext cx="9144000" cy="9906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2800" b="1" smtClean="0">
                <a:solidFill>
                  <a:srgbClr val="D7F92F"/>
                </a:solidFill>
                <a:latin typeface="Times New Roman" pitchFamily="18" charset="0"/>
              </a:rPr>
              <a:t>The Corrosion of Concrete-Encased Steel is an Electrochemical Reaction</a:t>
            </a:r>
          </a:p>
        </p:txBody>
      </p:sp>
      <p:pic>
        <p:nvPicPr>
          <p:cNvPr id="22533" name="Picture 3"/>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0" y="1143000"/>
            <a:ext cx="9144000" cy="5715000"/>
          </a:xfr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fld id="{4687568A-9F78-4304-A2B0-9DBE8E8AB153}" type="datetime1">
              <a:rPr lang="en-US"/>
              <a:pPr>
                <a:defRPr/>
              </a:pPr>
              <a:t>1/28/2014</a:t>
            </a:fld>
            <a:endParaRPr lang="en-US"/>
          </a:p>
        </p:txBody>
      </p:sp>
      <p:sp>
        <p:nvSpPr>
          <p:cNvPr id="7" name="Slide Number Placeholder 4"/>
          <p:cNvSpPr>
            <a:spLocks noGrp="1"/>
          </p:cNvSpPr>
          <p:nvPr>
            <p:ph type="sldNum" sz="quarter" idx="12"/>
          </p:nvPr>
        </p:nvSpPr>
        <p:spPr/>
        <p:txBody>
          <a:bodyPr/>
          <a:lstStyle/>
          <a:p>
            <a:pPr>
              <a:defRPr/>
            </a:pPr>
            <a:fld id="{46DBE573-E33B-477D-98C1-B2251D21E0F7}" type="slidenum">
              <a:rPr lang="en-US"/>
              <a:pPr>
                <a:defRPr/>
              </a:pPr>
              <a:t>22</a:t>
            </a:fld>
            <a:endParaRPr lang="en-US"/>
          </a:p>
        </p:txBody>
      </p:sp>
      <p:sp>
        <p:nvSpPr>
          <p:cNvPr id="187394" name="Rectangle 2"/>
          <p:cNvSpPr>
            <a:spLocks noGrp="1" noChangeArrowheads="1"/>
          </p:cNvSpPr>
          <p:nvPr>
            <p:ph type="title"/>
          </p:nvPr>
        </p:nvSpPr>
        <p:spPr>
          <a:xfrm>
            <a:off x="228600" y="0"/>
            <a:ext cx="8915400" cy="1371600"/>
          </a:xfrm>
        </p:spPr>
        <p:txBody>
          <a:bodyPr/>
          <a:lstStyle/>
          <a:p>
            <a:pPr eaLnBrk="1" hangingPunct="1">
              <a:defRPr/>
            </a:pPr>
            <a:r>
              <a:rPr lang="en-US" sz="4000" b="1" smtClean="0">
                <a:solidFill>
                  <a:srgbClr val="D7F92F"/>
                </a:solidFill>
              </a:rPr>
              <a:t>Corrosion Macro-Cell in Concrete</a:t>
            </a:r>
          </a:p>
        </p:txBody>
      </p:sp>
      <p:pic>
        <p:nvPicPr>
          <p:cNvPr id="2355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6800" y="1143000"/>
            <a:ext cx="73152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8" name="Rectangle 4"/>
          <p:cNvSpPr>
            <a:spLocks noChangeArrowheads="1"/>
          </p:cNvSpPr>
          <p:nvPr/>
        </p:nvSpPr>
        <p:spPr bwMode="auto">
          <a:xfrm>
            <a:off x="7239000" y="6248400"/>
            <a:ext cx="838200" cy="304800"/>
          </a:xfrm>
          <a:prstGeom prst="rect">
            <a:avLst/>
          </a:prstGeom>
          <a:solidFill>
            <a:srgbClr val="008000"/>
          </a:solidFill>
          <a:ln w="9525">
            <a:solidFill>
              <a:srgbClr val="008000"/>
            </a:solidFill>
            <a:miter lim="800000"/>
            <a:headEnd/>
            <a:tailEnd/>
          </a:ln>
        </p:spPr>
        <p:txBody>
          <a:bodyPr wrap="none" anchor="ctr"/>
          <a:lstStyle/>
          <a:p>
            <a:endParaRPr lang="en-US"/>
          </a:p>
        </p:txBody>
      </p:sp>
      <p:sp>
        <p:nvSpPr>
          <p:cNvPr id="23559" name="Rectangle 5"/>
          <p:cNvSpPr>
            <a:spLocks noChangeArrowheads="1"/>
          </p:cNvSpPr>
          <p:nvPr/>
        </p:nvSpPr>
        <p:spPr bwMode="auto">
          <a:xfrm>
            <a:off x="7467600" y="6477000"/>
            <a:ext cx="838200" cy="228600"/>
          </a:xfrm>
          <a:prstGeom prst="rect">
            <a:avLst/>
          </a:prstGeom>
          <a:solidFill>
            <a:srgbClr val="1A8433"/>
          </a:solidFill>
          <a:ln w="9525">
            <a:solidFill>
              <a:srgbClr val="1A84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CDEEF0C8-DE11-4F78-8412-57AE14DE957A}"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FFD0B65F-FCDA-4794-A8AA-4BC9B7698C92}" type="slidenum">
              <a:rPr lang="en-US"/>
              <a:pPr>
                <a:defRPr/>
              </a:pPr>
              <a:t>23</a:t>
            </a:fld>
            <a:endParaRPr lang="en-US"/>
          </a:p>
        </p:txBody>
      </p:sp>
      <p:sp>
        <p:nvSpPr>
          <p:cNvPr id="190466" name="Rectangle 2"/>
          <p:cNvSpPr>
            <a:spLocks noGrp="1" noChangeArrowheads="1"/>
          </p:cNvSpPr>
          <p:nvPr>
            <p:ph type="title"/>
          </p:nvPr>
        </p:nvSpPr>
        <p:spPr>
          <a:xfrm>
            <a:off x="914400" y="0"/>
            <a:ext cx="7772400" cy="990600"/>
          </a:xfrm>
        </p:spPr>
        <p:txBody>
          <a:bodyPr/>
          <a:lstStyle/>
          <a:p>
            <a:pPr eaLnBrk="1" hangingPunct="1">
              <a:defRPr/>
            </a:pPr>
            <a:r>
              <a:rPr lang="en-US" b="1" smtClean="0">
                <a:solidFill>
                  <a:srgbClr val="D7F92F"/>
                </a:solidFill>
              </a:rPr>
              <a:t>Corrosion Macro-Cell</a:t>
            </a:r>
          </a:p>
        </p:txBody>
      </p:sp>
      <p:pic>
        <p:nvPicPr>
          <p:cNvPr id="2458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6800" y="1143000"/>
            <a:ext cx="73152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9F8E685-702B-4656-9156-BF0CEAA423B4}"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EF2D3788-1D3B-4518-B416-50B293A60088}" type="slidenum">
              <a:rPr lang="en-US"/>
              <a:pPr>
                <a:defRPr/>
              </a:pPr>
              <a:t>24</a:t>
            </a:fld>
            <a:endParaRPr lang="en-US"/>
          </a:p>
        </p:txBody>
      </p:sp>
      <p:sp>
        <p:nvSpPr>
          <p:cNvPr id="27650" name="Rectangle 2"/>
          <p:cNvSpPr>
            <a:spLocks noGrp="1" noChangeArrowheads="1"/>
          </p:cNvSpPr>
          <p:nvPr>
            <p:ph type="title"/>
          </p:nvPr>
        </p:nvSpPr>
        <p:spPr>
          <a:xfrm>
            <a:off x="304800" y="228600"/>
            <a:ext cx="8839200" cy="838200"/>
          </a:xfrm>
        </p:spPr>
        <p:txBody>
          <a:bodyPr/>
          <a:lstStyle/>
          <a:p>
            <a:pPr eaLnBrk="1" hangingPunct="1">
              <a:defRPr/>
            </a:pPr>
            <a:r>
              <a:rPr lang="en-US" sz="3600" b="1" smtClean="0"/>
              <a:t/>
            </a:r>
            <a:br>
              <a:rPr lang="en-US" sz="3600" b="1" smtClean="0"/>
            </a:br>
            <a:r>
              <a:rPr lang="en-US" sz="3600" b="1" smtClean="0">
                <a:solidFill>
                  <a:srgbClr val="D7F92F"/>
                </a:solidFill>
              </a:rPr>
              <a:t>Why is Corrosion of Steel a Concern?</a:t>
            </a:r>
            <a:r>
              <a:rPr lang="en-US" sz="3600" smtClean="0"/>
              <a:t/>
            </a:r>
            <a:br>
              <a:rPr lang="en-US" sz="3600" smtClean="0"/>
            </a:br>
            <a:endParaRPr lang="en-US" sz="3600" smtClean="0"/>
          </a:p>
        </p:txBody>
      </p:sp>
      <p:sp>
        <p:nvSpPr>
          <p:cNvPr id="27651" name="Rectangle 3"/>
          <p:cNvSpPr>
            <a:spLocks noGrp="1" noChangeArrowheads="1"/>
          </p:cNvSpPr>
          <p:nvPr>
            <p:ph type="body" idx="1"/>
          </p:nvPr>
        </p:nvSpPr>
        <p:spPr>
          <a:xfrm>
            <a:off x="457200" y="1295400"/>
            <a:ext cx="8229600" cy="4800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Reinforced concrete uses steel to provide </a:t>
            </a:r>
            <a:r>
              <a:rPr lang="en-US" u="sng" smtClean="0"/>
              <a:t>Tensile Properties</a:t>
            </a:r>
            <a:r>
              <a:rPr lang="en-US" smtClean="0"/>
              <a:t> – </a:t>
            </a:r>
          </a:p>
          <a:p>
            <a:pPr algn="ctr" eaLnBrk="1" hangingPunct="1">
              <a:buFont typeface="Wingdings" pitchFamily="2" charset="2"/>
              <a:buNone/>
              <a:defRPr/>
            </a:pPr>
            <a:r>
              <a:rPr lang="en-US" smtClean="0"/>
              <a:t>needed in structural concrete. </a:t>
            </a:r>
          </a:p>
          <a:p>
            <a:pPr algn="ctr" eaLnBrk="1" hangingPunct="1">
              <a:buFont typeface="Wingdings" pitchFamily="2" charset="2"/>
              <a:buNone/>
              <a:defRPr/>
            </a:pPr>
            <a:r>
              <a:rPr lang="en-US" smtClean="0"/>
              <a:t>It prevents the failure of concrete structures against </a:t>
            </a:r>
          </a:p>
          <a:p>
            <a:pPr algn="ctr" eaLnBrk="1" hangingPunct="1">
              <a:buFont typeface="Wingdings" pitchFamily="2" charset="2"/>
              <a:buNone/>
              <a:defRPr/>
            </a:pPr>
            <a:r>
              <a:rPr lang="en-US" smtClean="0"/>
              <a:t>Flexural and Tensile Stresses due to </a:t>
            </a:r>
          </a:p>
          <a:p>
            <a:pPr algn="ctr" eaLnBrk="1" hangingPunct="1">
              <a:buFont typeface="Wingdings" pitchFamily="2" charset="2"/>
              <a:buNone/>
              <a:defRPr/>
            </a:pPr>
            <a:r>
              <a:rPr lang="en-US" smtClean="0"/>
              <a:t>traffic, winds, dead loads and thermal cycling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4CB5DC5-B4DE-4016-866E-AD4C598E8EA4}"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ABAC9CDB-1A8B-45AB-8DAE-FF7877816F68}" type="slidenum">
              <a:rPr lang="en-US"/>
              <a:pPr>
                <a:defRPr/>
              </a:pPr>
              <a:t>25</a:t>
            </a:fld>
            <a:endParaRPr lang="en-US"/>
          </a:p>
        </p:txBody>
      </p:sp>
      <p:sp>
        <p:nvSpPr>
          <p:cNvPr id="28674" name="Rectangle 2"/>
          <p:cNvSpPr>
            <a:spLocks noGrp="1" noChangeArrowheads="1"/>
          </p:cNvSpPr>
          <p:nvPr>
            <p:ph type="title"/>
          </p:nvPr>
        </p:nvSpPr>
        <p:spPr>
          <a:xfrm>
            <a:off x="0" y="0"/>
            <a:ext cx="9144000" cy="1371600"/>
          </a:xfrm>
        </p:spPr>
        <p:txBody>
          <a:bodyPr/>
          <a:lstStyle/>
          <a:p>
            <a:pPr eaLnBrk="1" hangingPunct="1">
              <a:defRPr/>
            </a:pPr>
            <a:r>
              <a:rPr lang="en-US" sz="3600" b="1" smtClean="0">
                <a:solidFill>
                  <a:srgbClr val="D7F92F"/>
                </a:solidFill>
              </a:rPr>
              <a:t>Why is Corrosion of Steel a Concern?</a:t>
            </a:r>
            <a:endParaRPr lang="en-US" sz="3600" smtClean="0">
              <a:solidFill>
                <a:srgbClr val="D7F92F"/>
              </a:solidFill>
            </a:endParaRPr>
          </a:p>
        </p:txBody>
      </p:sp>
      <p:sp>
        <p:nvSpPr>
          <p:cNvPr id="28675" name="Rectangle 3"/>
          <p:cNvSpPr>
            <a:spLocks noGrp="1" noChangeArrowheads="1"/>
          </p:cNvSpPr>
          <p:nvPr>
            <p:ph type="body" idx="1"/>
          </p:nvPr>
        </p:nvSpPr>
        <p:spPr>
          <a:xfrm>
            <a:off x="0" y="1447800"/>
            <a:ext cx="9144000" cy="52578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When reinforcement corrodes – </a:t>
            </a:r>
          </a:p>
          <a:p>
            <a:pPr algn="ctr" eaLnBrk="1" hangingPunct="1">
              <a:buFont typeface="Wingdings" pitchFamily="2" charset="2"/>
              <a:buNone/>
              <a:defRPr/>
            </a:pPr>
            <a:r>
              <a:rPr lang="en-US" smtClean="0"/>
              <a:t>the formation of rust increase in volume, causes stresses within concrete as much as 5000lb/in</a:t>
            </a:r>
            <a:r>
              <a:rPr lang="en-US" smtClean="0">
                <a:cs typeface="Tahoma" pitchFamily="34" charset="0"/>
              </a:rPr>
              <a:t>²</a:t>
            </a:r>
            <a:r>
              <a:rPr lang="en-US" smtClean="0"/>
              <a:t> leads to loss of bond between the steel and the concrete and </a:t>
            </a:r>
          </a:p>
          <a:p>
            <a:pPr algn="ctr" eaLnBrk="1" hangingPunct="1">
              <a:buFont typeface="Wingdings" pitchFamily="2" charset="2"/>
              <a:buNone/>
              <a:defRPr/>
            </a:pPr>
            <a:r>
              <a:rPr lang="en-US" smtClean="0"/>
              <a:t>subsequent delamination, crack and spalling. </a:t>
            </a:r>
          </a:p>
          <a:p>
            <a:pPr algn="ctr" eaLnBrk="1" hangingPunct="1">
              <a:buFont typeface="Wingdings" pitchFamily="2" charset="2"/>
              <a:buNone/>
              <a:defRPr/>
            </a:pPr>
            <a:r>
              <a:rPr lang="en-US" smtClean="0"/>
              <a:t>This is especially detrimental to </a:t>
            </a:r>
          </a:p>
          <a:p>
            <a:pPr algn="ctr" eaLnBrk="1" hangingPunct="1">
              <a:buFont typeface="Wingdings" pitchFamily="2" charset="2"/>
              <a:buNone/>
              <a:defRPr/>
            </a:pPr>
            <a:r>
              <a:rPr lang="en-US" smtClean="0"/>
              <a:t>the performance of </a:t>
            </a:r>
          </a:p>
          <a:p>
            <a:pPr algn="ctr" eaLnBrk="1" hangingPunct="1">
              <a:buFont typeface="Wingdings" pitchFamily="2" charset="2"/>
              <a:buNone/>
              <a:defRPr/>
            </a:pPr>
            <a:r>
              <a:rPr lang="en-US" smtClean="0"/>
              <a:t>Tensioned Strands in Prestressed Concrete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CC82713A-A087-4024-8EA8-C024202F72EA}"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A748EFE9-7A3E-4FC9-86F6-7BA29A500721}" type="slidenum">
              <a:rPr lang="en-US"/>
              <a:pPr>
                <a:defRPr/>
              </a:pPr>
              <a:t>26</a:t>
            </a:fld>
            <a:endParaRPr lang="en-US"/>
          </a:p>
        </p:txBody>
      </p:sp>
      <p:sp>
        <p:nvSpPr>
          <p:cNvPr id="216066" name="Rectangle 2"/>
          <p:cNvSpPr>
            <a:spLocks noGrp="1" noChangeArrowheads="1"/>
          </p:cNvSpPr>
          <p:nvPr>
            <p:ph type="title"/>
          </p:nvPr>
        </p:nvSpPr>
        <p:spPr>
          <a:xfrm>
            <a:off x="0" y="0"/>
            <a:ext cx="9144000" cy="1143000"/>
          </a:xfrm>
        </p:spPr>
        <p:txBody>
          <a:bodyPr/>
          <a:lstStyle/>
          <a:p>
            <a:pPr eaLnBrk="1" hangingPunct="1">
              <a:defRPr/>
            </a:pPr>
            <a:r>
              <a:rPr lang="en-US" sz="2800" b="1" smtClean="0">
                <a:solidFill>
                  <a:srgbClr val="D7F92F"/>
                </a:solidFill>
              </a:rPr>
              <a:t>Corrosion Damage To The Reinforcing Steel- Schematic</a:t>
            </a:r>
          </a:p>
        </p:txBody>
      </p:sp>
      <p:pic>
        <p:nvPicPr>
          <p:cNvPr id="2765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1219200"/>
            <a:ext cx="83058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35BD87C-7BAC-4FC9-BFC9-2C70AE8AB240}"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50711364-BC91-497F-83B1-B3BB6B71301A}" type="slidenum">
              <a:rPr lang="en-US"/>
              <a:pPr>
                <a:defRPr/>
              </a:pPr>
              <a:t>27</a:t>
            </a:fld>
            <a:endParaRPr lang="en-US"/>
          </a:p>
        </p:txBody>
      </p:sp>
      <p:sp>
        <p:nvSpPr>
          <p:cNvPr id="29698" name="Rectangle 2"/>
          <p:cNvSpPr>
            <a:spLocks noGrp="1" noChangeArrowheads="1"/>
          </p:cNvSpPr>
          <p:nvPr>
            <p:ph type="title"/>
          </p:nvPr>
        </p:nvSpPr>
        <p:spPr>
          <a:xfrm>
            <a:off x="457200" y="0"/>
            <a:ext cx="8229600" cy="1143000"/>
          </a:xfrm>
        </p:spPr>
        <p:txBody>
          <a:bodyPr/>
          <a:lstStyle/>
          <a:p>
            <a:pPr eaLnBrk="1" hangingPunct="1">
              <a:defRPr/>
            </a:pPr>
            <a:r>
              <a:rPr lang="en-US" b="1" smtClean="0">
                <a:solidFill>
                  <a:srgbClr val="D7F92F"/>
                </a:solidFill>
              </a:rPr>
              <a:t>How to Prevent Corrosion?</a:t>
            </a:r>
          </a:p>
        </p:txBody>
      </p:sp>
      <p:sp>
        <p:nvSpPr>
          <p:cNvPr id="29699" name="Rectangle 3"/>
          <p:cNvSpPr>
            <a:spLocks noGrp="1" noChangeArrowheads="1"/>
          </p:cNvSpPr>
          <p:nvPr>
            <p:ph type="body" idx="1"/>
          </p:nvPr>
        </p:nvSpPr>
        <p:spPr>
          <a:xfrm>
            <a:off x="0" y="1143000"/>
            <a:ext cx="9144000" cy="5715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90000"/>
              </a:lnSpc>
              <a:buFont typeface="Wingdings" pitchFamily="2" charset="2"/>
              <a:buNone/>
              <a:defRPr/>
            </a:pPr>
            <a:r>
              <a:rPr lang="en-US" u="sng" smtClean="0">
                <a:solidFill>
                  <a:srgbClr val="FFCC00"/>
                </a:solidFill>
              </a:rPr>
              <a:t>Quality Concrete</a:t>
            </a:r>
            <a:endParaRPr lang="en-US" smtClean="0">
              <a:solidFill>
                <a:srgbClr val="FFCC00"/>
              </a:solidFill>
            </a:endParaRPr>
          </a:p>
          <a:p>
            <a:pPr algn="ctr" eaLnBrk="1" hangingPunct="1">
              <a:lnSpc>
                <a:spcPct val="90000"/>
              </a:lnSpc>
              <a:buFont typeface="Wingdings" pitchFamily="2" charset="2"/>
              <a:buNone/>
              <a:defRPr/>
            </a:pPr>
            <a:r>
              <a:rPr lang="en-US" smtClean="0"/>
              <a:t>The first defense against </a:t>
            </a:r>
          </a:p>
          <a:p>
            <a:pPr algn="ctr" eaLnBrk="1" hangingPunct="1">
              <a:lnSpc>
                <a:spcPct val="90000"/>
              </a:lnSpc>
              <a:buFont typeface="Wingdings" pitchFamily="2" charset="2"/>
              <a:buNone/>
              <a:defRPr/>
            </a:pPr>
            <a:r>
              <a:rPr lang="en-US" smtClean="0"/>
              <a:t>corrosion of steel in concrete is </a:t>
            </a:r>
          </a:p>
          <a:p>
            <a:pPr algn="ctr" eaLnBrk="1" hangingPunct="1">
              <a:lnSpc>
                <a:spcPct val="90000"/>
              </a:lnSpc>
              <a:buFont typeface="Wingdings" pitchFamily="2" charset="2"/>
              <a:buNone/>
              <a:defRPr/>
            </a:pPr>
            <a:r>
              <a:rPr lang="en-US" smtClean="0"/>
              <a:t>quality concrete and sufficient concrete cover over the reinforcing bars. </a:t>
            </a:r>
          </a:p>
          <a:p>
            <a:pPr algn="ctr" eaLnBrk="1" hangingPunct="1">
              <a:lnSpc>
                <a:spcPct val="90000"/>
              </a:lnSpc>
              <a:buFont typeface="Wingdings" pitchFamily="2" charset="2"/>
              <a:buNone/>
              <a:defRPr/>
            </a:pPr>
            <a:r>
              <a:rPr lang="en-US" smtClean="0"/>
              <a:t>Quality concrete has a </a:t>
            </a:r>
          </a:p>
          <a:p>
            <a:pPr algn="ctr" eaLnBrk="1" hangingPunct="1">
              <a:lnSpc>
                <a:spcPct val="90000"/>
              </a:lnSpc>
              <a:buFont typeface="Wingdings" pitchFamily="2" charset="2"/>
              <a:buNone/>
              <a:defRPr/>
            </a:pPr>
            <a:r>
              <a:rPr lang="en-US" smtClean="0"/>
              <a:t>WATER-TO-CEMENTITIOUS MATERIAL RATIO (w/c) </a:t>
            </a:r>
          </a:p>
          <a:p>
            <a:pPr algn="ctr" eaLnBrk="1" hangingPunct="1">
              <a:lnSpc>
                <a:spcPct val="90000"/>
              </a:lnSpc>
              <a:buFont typeface="Wingdings" pitchFamily="2" charset="2"/>
              <a:buNone/>
              <a:defRPr/>
            </a:pPr>
            <a:r>
              <a:rPr lang="en-US" smtClean="0"/>
              <a:t>that is low enough to </a:t>
            </a:r>
          </a:p>
          <a:p>
            <a:pPr algn="ctr" eaLnBrk="1" hangingPunct="1">
              <a:lnSpc>
                <a:spcPct val="90000"/>
              </a:lnSpc>
              <a:buFont typeface="Wingdings" pitchFamily="2" charset="2"/>
              <a:buNone/>
              <a:defRPr/>
            </a:pPr>
            <a:r>
              <a:rPr lang="en-US" smtClean="0"/>
              <a:t>slow down the penetration of chloride salts and the development of carbonation.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D452E74-1DD1-4A90-9E95-592BB0157E7E}"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026ADB29-1611-4E7D-BC73-B68DCF018B99}" type="slidenum">
              <a:rPr lang="en-US"/>
              <a:pPr>
                <a:defRPr/>
              </a:pPr>
              <a:t>28</a:t>
            </a:fld>
            <a:endParaRPr lang="en-US"/>
          </a:p>
        </p:txBody>
      </p:sp>
      <p:sp>
        <p:nvSpPr>
          <p:cNvPr id="30722" name="Rectangle 2"/>
          <p:cNvSpPr>
            <a:spLocks noGrp="1" noChangeArrowheads="1"/>
          </p:cNvSpPr>
          <p:nvPr>
            <p:ph type="title"/>
          </p:nvPr>
        </p:nvSpPr>
        <p:spPr/>
        <p:txBody>
          <a:bodyPr/>
          <a:lstStyle/>
          <a:p>
            <a:pPr eaLnBrk="1" hangingPunct="1">
              <a:defRPr/>
            </a:pPr>
            <a:r>
              <a:rPr lang="en-US" b="1" smtClean="0">
                <a:solidFill>
                  <a:srgbClr val="D7F92F"/>
                </a:solidFill>
              </a:rPr>
              <a:t>Quality Concrete</a:t>
            </a:r>
          </a:p>
        </p:txBody>
      </p:sp>
      <p:sp>
        <p:nvSpPr>
          <p:cNvPr id="30723" name="Rectangle 3"/>
          <p:cNvSpPr>
            <a:spLocks noGrp="1" noChangeArrowheads="1"/>
          </p:cNvSpPr>
          <p:nvPr>
            <p:ph type="body" idx="1"/>
          </p:nvPr>
        </p:nvSpPr>
        <p:spPr>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The w/c ratio should be </a:t>
            </a:r>
            <a:r>
              <a:rPr lang="en-US" smtClean="0">
                <a:cs typeface="Tahoma" pitchFamily="34" charset="0"/>
              </a:rPr>
              <a:t>&lt; </a:t>
            </a:r>
            <a:r>
              <a:rPr lang="en-US" smtClean="0"/>
              <a:t>0.50 to slow the rate of carbonation </a:t>
            </a:r>
          </a:p>
          <a:p>
            <a:pPr algn="ctr" eaLnBrk="1" hangingPunct="1">
              <a:buFont typeface="Wingdings" pitchFamily="2" charset="2"/>
              <a:buNone/>
              <a:defRPr/>
            </a:pPr>
            <a:r>
              <a:rPr lang="en-US" smtClean="0"/>
              <a:t>and </a:t>
            </a:r>
          </a:p>
          <a:p>
            <a:pPr algn="ctr" eaLnBrk="1" hangingPunct="1">
              <a:buFont typeface="Wingdings" pitchFamily="2" charset="2"/>
              <a:buNone/>
              <a:defRPr/>
            </a:pPr>
            <a:r>
              <a:rPr lang="en-US" smtClean="0">
                <a:cs typeface="Tahoma" pitchFamily="34" charset="0"/>
              </a:rPr>
              <a:t>&lt;</a:t>
            </a:r>
            <a:r>
              <a:rPr lang="en-US" smtClean="0"/>
              <a:t> 0.40 to minimize the </a:t>
            </a:r>
          </a:p>
          <a:p>
            <a:pPr algn="ctr" eaLnBrk="1" hangingPunct="1">
              <a:buFont typeface="Wingdings" pitchFamily="2" charset="2"/>
              <a:buNone/>
              <a:defRPr/>
            </a:pPr>
            <a:r>
              <a:rPr lang="en-US" smtClean="0"/>
              <a:t>chloride penetration.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75DE50A-E5AD-4232-8832-2FDD54EF3442}"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43C9465C-66BC-40B8-BF1A-DB16549667A2}" type="slidenum">
              <a:rPr lang="en-US"/>
              <a:pPr>
                <a:defRPr/>
              </a:pPr>
              <a:t>29</a:t>
            </a:fld>
            <a:endParaRPr lang="en-US"/>
          </a:p>
        </p:txBody>
      </p:sp>
      <p:sp>
        <p:nvSpPr>
          <p:cNvPr id="31746" name="Rectangle 2"/>
          <p:cNvSpPr>
            <a:spLocks noGrp="1" noChangeArrowheads="1"/>
          </p:cNvSpPr>
          <p:nvPr>
            <p:ph type="title"/>
          </p:nvPr>
        </p:nvSpPr>
        <p:spPr>
          <a:xfrm>
            <a:off x="685800" y="0"/>
            <a:ext cx="7924800" cy="838200"/>
          </a:xfrm>
        </p:spPr>
        <p:txBody>
          <a:bodyPr/>
          <a:lstStyle/>
          <a:p>
            <a:pPr eaLnBrk="1" hangingPunct="1">
              <a:defRPr/>
            </a:pPr>
            <a:r>
              <a:rPr lang="en-US" b="1" smtClean="0">
                <a:solidFill>
                  <a:srgbClr val="D7F92F"/>
                </a:solidFill>
              </a:rPr>
              <a:t>Quality Concrete</a:t>
            </a:r>
          </a:p>
        </p:txBody>
      </p:sp>
      <p:sp>
        <p:nvSpPr>
          <p:cNvPr id="31747" name="Rectangle 3"/>
          <p:cNvSpPr>
            <a:spLocks noGrp="1" noChangeArrowheads="1"/>
          </p:cNvSpPr>
          <p:nvPr>
            <p:ph type="body" idx="1"/>
          </p:nvPr>
        </p:nvSpPr>
        <p:spPr>
          <a:xfrm>
            <a:off x="0" y="990600"/>
            <a:ext cx="9144000" cy="5867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z="2800" smtClean="0"/>
              <a:t>Concretes with low w/c ratios </a:t>
            </a:r>
          </a:p>
          <a:p>
            <a:pPr algn="ctr" eaLnBrk="1" hangingPunct="1">
              <a:buFont typeface="Wingdings" pitchFamily="2" charset="2"/>
              <a:buNone/>
              <a:defRPr/>
            </a:pPr>
            <a:r>
              <a:rPr lang="en-US" sz="2800" smtClean="0"/>
              <a:t>can be produced by </a:t>
            </a:r>
          </a:p>
          <a:p>
            <a:pPr eaLnBrk="1" hangingPunct="1">
              <a:defRPr/>
            </a:pPr>
            <a:r>
              <a:rPr lang="en-US" sz="2800" smtClean="0"/>
              <a:t>(1) Increasing the cement content </a:t>
            </a:r>
          </a:p>
          <a:p>
            <a:pPr eaLnBrk="1" hangingPunct="1">
              <a:defRPr/>
            </a:pPr>
            <a:r>
              <a:rPr lang="en-US" sz="2800" smtClean="0"/>
              <a:t>(2) Reducing the water content by using water       reducers and super-plasticizers or </a:t>
            </a:r>
          </a:p>
          <a:p>
            <a:pPr eaLnBrk="1" hangingPunct="1">
              <a:defRPr/>
            </a:pPr>
            <a:r>
              <a:rPr lang="en-US" sz="2800" smtClean="0"/>
              <a:t>(3) Using larger amounts of fly ash, slag or    other cementitious materials. </a:t>
            </a:r>
          </a:p>
          <a:p>
            <a:pPr algn="ctr" eaLnBrk="1" hangingPunct="1">
              <a:buFont typeface="Wingdings" pitchFamily="2" charset="2"/>
              <a:buNone/>
              <a:defRPr/>
            </a:pPr>
            <a:r>
              <a:rPr lang="en-US" sz="2800" smtClean="0"/>
              <a:t>   </a:t>
            </a:r>
            <a:r>
              <a:rPr lang="en-US" sz="2000" smtClean="0"/>
              <a:t>Additionally the use of concrete ingredients containing chlorides should be limited.</a:t>
            </a:r>
            <a:r>
              <a:rPr lang="en-US" sz="2800" smtClean="0"/>
              <a:t> </a:t>
            </a:r>
          </a:p>
          <a:p>
            <a:pPr algn="ctr" eaLnBrk="1" hangingPunct="1">
              <a:buFont typeface="Wingdings" pitchFamily="2" charset="2"/>
              <a:buNone/>
              <a:defRPr/>
            </a:pPr>
            <a:r>
              <a:rPr lang="en-US" sz="2800" smtClean="0"/>
              <a:t>The </a:t>
            </a:r>
            <a:r>
              <a:rPr lang="en-US" sz="2800" smtClean="0">
                <a:solidFill>
                  <a:srgbClr val="D7F92F"/>
                </a:solidFill>
              </a:rPr>
              <a:t>ACI 318</a:t>
            </a:r>
            <a:r>
              <a:rPr lang="en-US" sz="2800" smtClean="0"/>
              <a:t> Building codes provides limit on the maximum amount of </a:t>
            </a:r>
          </a:p>
          <a:p>
            <a:pPr algn="ctr" eaLnBrk="1" hangingPunct="1">
              <a:buFont typeface="Wingdings" pitchFamily="2" charset="2"/>
              <a:buNone/>
              <a:defRPr/>
            </a:pPr>
            <a:r>
              <a:rPr lang="en-US" sz="2800" smtClean="0"/>
              <a:t>soluble chlorides in the concrete mix.</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6C70496-182F-4559-AF5A-AE1080C606EE}"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46B5CA0A-A873-4168-A90E-822C3C523518}" type="slidenum">
              <a:rPr lang="en-US"/>
              <a:pPr>
                <a:defRPr/>
              </a:pPr>
              <a:t>3</a:t>
            </a:fld>
            <a:endParaRPr lang="en-US"/>
          </a:p>
        </p:txBody>
      </p:sp>
      <p:sp>
        <p:nvSpPr>
          <p:cNvPr id="12290" name="Rectangle 2"/>
          <p:cNvSpPr>
            <a:spLocks noGrp="1" noChangeArrowheads="1"/>
          </p:cNvSpPr>
          <p:nvPr>
            <p:ph type="title"/>
          </p:nvPr>
        </p:nvSpPr>
        <p:spPr>
          <a:xfrm>
            <a:off x="685800" y="228600"/>
            <a:ext cx="7924800" cy="762000"/>
          </a:xfrm>
        </p:spPr>
        <p:txBody>
          <a:bodyPr/>
          <a:lstStyle/>
          <a:p>
            <a:pPr eaLnBrk="1" hangingPunct="1">
              <a:defRPr/>
            </a:pPr>
            <a:r>
              <a:rPr lang="en-US" b="1" smtClean="0">
                <a:solidFill>
                  <a:srgbClr val="D7F92F"/>
                </a:solidFill>
              </a:rPr>
              <a:t>Decay of Infrastructure</a:t>
            </a:r>
          </a:p>
        </p:txBody>
      </p:sp>
      <p:sp>
        <p:nvSpPr>
          <p:cNvPr id="12291" name="Rectangle 3"/>
          <p:cNvSpPr>
            <a:spLocks noGrp="1" noChangeArrowheads="1"/>
          </p:cNvSpPr>
          <p:nvPr>
            <p:ph type="body" idx="1"/>
          </p:nvPr>
        </p:nvSpPr>
        <p:spPr>
          <a:xfrm>
            <a:off x="304800" y="1524000"/>
            <a:ext cx="8382000" cy="5029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z="2800" dirty="0" smtClean="0"/>
              <a:t>One of the significant problems facing the world today is the decay of their infrastructure </a:t>
            </a:r>
          </a:p>
          <a:p>
            <a:pPr algn="ctr" eaLnBrk="1" hangingPunct="1">
              <a:buFont typeface="Wingdings" pitchFamily="2" charset="2"/>
              <a:buNone/>
              <a:defRPr/>
            </a:pPr>
            <a:endParaRPr lang="en-US" sz="2800" dirty="0" smtClean="0"/>
          </a:p>
          <a:p>
            <a:pPr algn="ctr" eaLnBrk="1" hangingPunct="1">
              <a:buFont typeface="Wingdings" pitchFamily="2" charset="2"/>
              <a:buNone/>
              <a:defRPr/>
            </a:pPr>
            <a:r>
              <a:rPr lang="en-US" sz="2800" dirty="0" smtClean="0"/>
              <a:t>A major component of this decay is the degradation of bridges and highways by corrosion of the embedded reinforcing steel. </a:t>
            </a:r>
          </a:p>
          <a:p>
            <a:pPr algn="ctr" eaLnBrk="1" hangingPunct="1">
              <a:buFont typeface="Wingdings" pitchFamily="2" charset="2"/>
              <a:buNone/>
              <a:defRPr/>
            </a:pPr>
            <a:endParaRPr lang="en-US" sz="2800" dirty="0" smtClean="0"/>
          </a:p>
          <a:p>
            <a:pPr algn="ctr" eaLnBrk="1" hangingPunct="1">
              <a:buFont typeface="Wingdings" pitchFamily="2" charset="2"/>
              <a:buNone/>
              <a:defRPr/>
            </a:pPr>
            <a:r>
              <a:rPr lang="en-US" sz="2800" dirty="0" smtClean="0"/>
              <a:t>Through proper design, </a:t>
            </a:r>
          </a:p>
          <a:p>
            <a:pPr algn="ctr" eaLnBrk="1" hangingPunct="1">
              <a:buFont typeface="Wingdings" pitchFamily="2" charset="2"/>
              <a:buNone/>
              <a:defRPr/>
            </a:pPr>
            <a:r>
              <a:rPr lang="en-US" sz="2800" dirty="0" smtClean="0"/>
              <a:t>this problem can be minimized and life expectancies dramatically increased in new structures.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A50548F-A4D5-4BEF-962F-66A28301E3D7}"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FC9D0F9D-86E6-4085-9EAB-169315FDCA90}" type="slidenum">
              <a:rPr lang="en-US"/>
              <a:pPr>
                <a:defRPr/>
              </a:pPr>
              <a:t>30</a:t>
            </a:fld>
            <a:endParaRPr lang="en-US"/>
          </a:p>
        </p:txBody>
      </p:sp>
      <p:sp>
        <p:nvSpPr>
          <p:cNvPr id="32770" name="Rectangle 2"/>
          <p:cNvSpPr>
            <a:spLocks noGrp="1" noChangeArrowheads="1"/>
          </p:cNvSpPr>
          <p:nvPr>
            <p:ph type="title"/>
          </p:nvPr>
        </p:nvSpPr>
        <p:spPr>
          <a:xfrm>
            <a:off x="609600" y="152400"/>
            <a:ext cx="8001000" cy="685800"/>
          </a:xfrm>
        </p:spPr>
        <p:txBody>
          <a:bodyPr/>
          <a:lstStyle/>
          <a:p>
            <a:pPr eaLnBrk="1" hangingPunct="1">
              <a:defRPr/>
            </a:pPr>
            <a:r>
              <a:rPr lang="en-US" sz="4000" b="1" smtClean="0">
                <a:solidFill>
                  <a:srgbClr val="D7F92F"/>
                </a:solidFill>
              </a:rPr>
              <a:t>Quality Concrete</a:t>
            </a:r>
          </a:p>
        </p:txBody>
      </p:sp>
      <p:sp>
        <p:nvSpPr>
          <p:cNvPr id="32771" name="Rectangle 3"/>
          <p:cNvSpPr>
            <a:spLocks noGrp="1" noChangeArrowheads="1"/>
          </p:cNvSpPr>
          <p:nvPr>
            <p:ph type="body" idx="1"/>
          </p:nvPr>
        </p:nvSpPr>
        <p:spPr>
          <a:xfrm>
            <a:off x="0" y="1143000"/>
            <a:ext cx="9144000" cy="5715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marL="0" indent="0" algn="ctr" eaLnBrk="1" hangingPunct="1">
              <a:buFont typeface="Wingdings" pitchFamily="2" charset="2"/>
              <a:buNone/>
              <a:defRPr/>
            </a:pPr>
            <a:r>
              <a:rPr lang="en-US" sz="2800" smtClean="0"/>
              <a:t>Another ingredient for good quality concrete is </a:t>
            </a:r>
          </a:p>
          <a:p>
            <a:pPr marL="0" indent="0" algn="ctr" eaLnBrk="1" hangingPunct="1">
              <a:buFont typeface="Wingdings" pitchFamily="2" charset="2"/>
              <a:buNone/>
              <a:defRPr/>
            </a:pPr>
            <a:r>
              <a:rPr lang="en-US" sz="2800" smtClean="0"/>
              <a:t>AIR ENTRAINMENT. </a:t>
            </a:r>
          </a:p>
          <a:p>
            <a:pPr marL="0" indent="0" eaLnBrk="1" hangingPunct="1">
              <a:buFont typeface="Wingdings" pitchFamily="2" charset="2"/>
              <a:buNone/>
              <a:defRPr/>
            </a:pPr>
            <a:r>
              <a:rPr lang="en-US" sz="2800" smtClean="0"/>
              <a:t>It is necessary to protect the concrete from freezing and thawing damage. </a:t>
            </a:r>
          </a:p>
          <a:p>
            <a:pPr marL="0" indent="0" eaLnBrk="1" hangingPunct="1">
              <a:buFont typeface="Wingdings" pitchFamily="2" charset="2"/>
              <a:buNone/>
              <a:defRPr/>
            </a:pPr>
            <a:r>
              <a:rPr lang="en-US" sz="2800" smtClean="0"/>
              <a:t>Air entrainment also reduces bleeding and corresponding increased permeability due to the bleed channels. </a:t>
            </a:r>
          </a:p>
          <a:p>
            <a:pPr marL="0" indent="0" eaLnBrk="1" hangingPunct="1">
              <a:buFont typeface="Wingdings" pitchFamily="2" charset="2"/>
              <a:buNone/>
              <a:defRPr/>
            </a:pPr>
            <a:r>
              <a:rPr lang="en-US" sz="2800" smtClean="0"/>
              <a:t>Spalling and scaling can accelerate corrosion damage of the embedded reinforcing bars. </a:t>
            </a:r>
          </a:p>
          <a:p>
            <a:pPr marL="0" indent="0" eaLnBrk="1" hangingPunct="1">
              <a:buFont typeface="Wingdings" pitchFamily="2" charset="2"/>
              <a:buNone/>
              <a:defRPr/>
            </a:pPr>
            <a:r>
              <a:rPr lang="en-US" sz="2800" smtClean="0"/>
              <a:t>Proper scheduling of finishing operations is needed to ensure that the concrete does not scale, spall, or crack excessively.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929C282-605F-4FFF-BD51-67D60DF31A25}"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1D13677C-B214-4A89-A1E1-30974204DAEE}" type="slidenum">
              <a:rPr lang="en-US"/>
              <a:pPr>
                <a:defRPr/>
              </a:pPr>
              <a:t>31</a:t>
            </a:fld>
            <a:endParaRPr lang="en-US"/>
          </a:p>
        </p:txBody>
      </p:sp>
      <p:sp>
        <p:nvSpPr>
          <p:cNvPr id="33794" name="Rectangle 2"/>
          <p:cNvSpPr>
            <a:spLocks noGrp="1" noChangeArrowheads="1"/>
          </p:cNvSpPr>
          <p:nvPr>
            <p:ph type="title"/>
          </p:nvPr>
        </p:nvSpPr>
        <p:spPr>
          <a:xfrm>
            <a:off x="990600" y="0"/>
            <a:ext cx="7239000" cy="1066800"/>
          </a:xfrm>
        </p:spPr>
        <p:txBody>
          <a:bodyPr/>
          <a:lstStyle/>
          <a:p>
            <a:pPr eaLnBrk="1" hangingPunct="1">
              <a:defRPr/>
            </a:pPr>
            <a:r>
              <a:rPr lang="en-US" b="1" smtClean="0">
                <a:solidFill>
                  <a:srgbClr val="D7F92F"/>
                </a:solidFill>
              </a:rPr>
              <a:t>Correct Amount of Steel</a:t>
            </a:r>
          </a:p>
        </p:txBody>
      </p:sp>
      <p:sp>
        <p:nvSpPr>
          <p:cNvPr id="33795" name="Rectangle 3"/>
          <p:cNvSpPr>
            <a:spLocks noGrp="1" noChangeArrowheads="1"/>
          </p:cNvSpPr>
          <p:nvPr>
            <p:ph type="body" idx="1"/>
          </p:nvPr>
        </p:nvSpPr>
        <p:spPr>
          <a:xfrm>
            <a:off x="0" y="1219200"/>
            <a:ext cx="9144000" cy="48768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The correct amount of steel will help keep cracks tight. </a:t>
            </a:r>
          </a:p>
          <a:p>
            <a:pPr algn="ctr" eaLnBrk="1" hangingPunct="1">
              <a:buFont typeface="Wingdings" pitchFamily="2" charset="2"/>
              <a:buNone/>
              <a:defRPr/>
            </a:pPr>
            <a:r>
              <a:rPr lang="en-US" smtClean="0">
                <a:solidFill>
                  <a:srgbClr val="FFCC00"/>
                </a:solidFill>
              </a:rPr>
              <a:t>ACI 224</a:t>
            </a:r>
            <a:r>
              <a:rPr lang="en-US" smtClean="0"/>
              <a:t> helps the design engineer to minimize the formation of cracks that could be detrimental to embedded steel. </a:t>
            </a:r>
          </a:p>
          <a:p>
            <a:pPr algn="ctr" eaLnBrk="1" hangingPunct="1">
              <a:buFont typeface="Wingdings" pitchFamily="2" charset="2"/>
              <a:buNone/>
              <a:defRPr/>
            </a:pPr>
            <a:r>
              <a:rPr lang="en-US" smtClean="0"/>
              <a:t>In general, the maximum allowable crack widths are </a:t>
            </a:r>
          </a:p>
          <a:p>
            <a:pPr eaLnBrk="1" hangingPunct="1">
              <a:buFont typeface="Wingdings" pitchFamily="2" charset="2"/>
              <a:buNone/>
              <a:defRPr/>
            </a:pPr>
            <a:r>
              <a:rPr lang="en-US" smtClean="0">
                <a:solidFill>
                  <a:srgbClr val="FFCC00"/>
                </a:solidFill>
              </a:rPr>
              <a:t>0.007”</a:t>
            </a:r>
            <a:r>
              <a:rPr lang="en-US" smtClean="0"/>
              <a:t> in deicing salt environments and</a:t>
            </a:r>
          </a:p>
          <a:p>
            <a:pPr eaLnBrk="1" hangingPunct="1">
              <a:buFont typeface="Wingdings" pitchFamily="2" charset="2"/>
              <a:buNone/>
              <a:defRPr/>
            </a:pPr>
            <a:r>
              <a:rPr lang="en-US" smtClean="0">
                <a:solidFill>
                  <a:srgbClr val="FFCC00"/>
                </a:solidFill>
              </a:rPr>
              <a:t>0.006”</a:t>
            </a:r>
            <a:r>
              <a:rPr lang="en-US" smtClean="0"/>
              <a:t> in marine environments.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E414B6C-ED79-436E-88A0-3FC0C8909BCD}"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0B815624-3580-455E-A04B-B2F2643A762B}" type="slidenum">
              <a:rPr lang="en-US"/>
              <a:pPr>
                <a:defRPr/>
              </a:pPr>
              <a:t>32</a:t>
            </a:fld>
            <a:endParaRPr lang="en-US"/>
          </a:p>
        </p:txBody>
      </p:sp>
      <p:sp>
        <p:nvSpPr>
          <p:cNvPr id="36866" name="Rectangle 2"/>
          <p:cNvSpPr>
            <a:spLocks noGrp="1" noChangeArrowheads="1"/>
          </p:cNvSpPr>
          <p:nvPr>
            <p:ph type="title"/>
          </p:nvPr>
        </p:nvSpPr>
        <p:spPr>
          <a:xfrm>
            <a:off x="762000" y="0"/>
            <a:ext cx="7620000" cy="914400"/>
          </a:xfrm>
        </p:spPr>
        <p:txBody>
          <a:bodyPr/>
          <a:lstStyle/>
          <a:p>
            <a:pPr eaLnBrk="1" hangingPunct="1">
              <a:defRPr/>
            </a:pPr>
            <a:r>
              <a:rPr lang="en-US" sz="4000" b="1" smtClean="0">
                <a:solidFill>
                  <a:srgbClr val="D7F92F"/>
                </a:solidFill>
              </a:rPr>
              <a:t>Cover Over Reinforcing Steel</a:t>
            </a:r>
          </a:p>
        </p:txBody>
      </p:sp>
      <p:sp>
        <p:nvSpPr>
          <p:cNvPr id="36867" name="Rectangle 3"/>
          <p:cNvSpPr>
            <a:spLocks noGrp="1" noChangeArrowheads="1"/>
          </p:cNvSpPr>
          <p:nvPr>
            <p:ph type="body" idx="1"/>
          </p:nvPr>
        </p:nvSpPr>
        <p:spPr>
          <a:xfrm>
            <a:off x="0" y="1066800"/>
            <a:ext cx="9144000" cy="5791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buFont typeface="Wingdings" pitchFamily="2" charset="2"/>
              <a:buNone/>
              <a:defRPr/>
            </a:pPr>
            <a:r>
              <a:rPr lang="en-US" smtClean="0"/>
              <a:t>Adequate cover over reinforcing steel is also an important factor. </a:t>
            </a:r>
          </a:p>
          <a:p>
            <a:pPr eaLnBrk="1" hangingPunct="1">
              <a:buFont typeface="Wingdings" pitchFamily="2" charset="2"/>
              <a:buNone/>
              <a:defRPr/>
            </a:pPr>
            <a:r>
              <a:rPr lang="en-US" smtClean="0"/>
              <a:t>Chloride penetration and carbonation will occur in the outer surface of even low permeability concretes. </a:t>
            </a:r>
          </a:p>
          <a:p>
            <a:pPr eaLnBrk="1" hangingPunct="1">
              <a:buFont typeface="Wingdings" pitchFamily="2" charset="2"/>
              <a:buNone/>
              <a:defRPr/>
            </a:pPr>
            <a:r>
              <a:rPr lang="en-US" smtClean="0"/>
              <a:t>Increasing the cover will delay the onset of corrosion. </a:t>
            </a:r>
          </a:p>
          <a:p>
            <a:pPr eaLnBrk="1" hangingPunct="1">
              <a:buFont typeface="Wingdings" pitchFamily="2" charset="2"/>
              <a:buNone/>
              <a:defRPr/>
            </a:pPr>
            <a:r>
              <a:rPr lang="en-US" smtClean="0"/>
              <a:t>For example, </a:t>
            </a:r>
          </a:p>
          <a:p>
            <a:pPr eaLnBrk="1" hangingPunct="1">
              <a:buFont typeface="Wingdings" pitchFamily="2" charset="2"/>
              <a:buNone/>
              <a:defRPr/>
            </a:pPr>
            <a:r>
              <a:rPr lang="en-US" smtClean="0"/>
              <a:t>The time of chloride ions to reach a steel rebar in 2 inches from the surface is four times that with a one inch cover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ADD4C30-356C-478C-B58D-A31B306F7668}"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0E6353F5-883D-4628-9552-2954C2324B62}" type="slidenum">
              <a:rPr lang="en-US"/>
              <a:pPr>
                <a:defRPr/>
              </a:pPr>
              <a:t>33</a:t>
            </a:fld>
            <a:endParaRPr lang="en-US"/>
          </a:p>
        </p:txBody>
      </p:sp>
      <p:sp>
        <p:nvSpPr>
          <p:cNvPr id="37890" name="Rectangle 2"/>
          <p:cNvSpPr>
            <a:spLocks noGrp="1" noChangeArrowheads="1"/>
          </p:cNvSpPr>
          <p:nvPr>
            <p:ph type="title"/>
          </p:nvPr>
        </p:nvSpPr>
        <p:spPr>
          <a:xfrm>
            <a:off x="609600" y="228600"/>
            <a:ext cx="8001000" cy="533400"/>
          </a:xfrm>
        </p:spPr>
        <p:txBody>
          <a:bodyPr/>
          <a:lstStyle/>
          <a:p>
            <a:pPr eaLnBrk="1" hangingPunct="1">
              <a:defRPr/>
            </a:pPr>
            <a:r>
              <a:rPr lang="en-US" sz="4000" b="1" smtClean="0">
                <a:solidFill>
                  <a:srgbClr val="D7F92F"/>
                </a:solidFill>
              </a:rPr>
              <a:t>Cover Over Reinforcing Steel</a:t>
            </a:r>
          </a:p>
        </p:txBody>
      </p:sp>
      <p:sp>
        <p:nvSpPr>
          <p:cNvPr id="37891" name="Rectangle 3"/>
          <p:cNvSpPr>
            <a:spLocks noGrp="1" noChangeArrowheads="1"/>
          </p:cNvSpPr>
          <p:nvPr>
            <p:ph type="body" idx="1"/>
          </p:nvPr>
        </p:nvSpPr>
        <p:spPr>
          <a:xfrm>
            <a:off x="0" y="1066800"/>
            <a:ext cx="9144000" cy="5791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buFont typeface="Wingdings" pitchFamily="2" charset="2"/>
              <a:buNone/>
              <a:defRPr/>
            </a:pPr>
            <a:endParaRPr lang="en-US" b="1" smtClean="0"/>
          </a:p>
          <a:p>
            <a:pPr algn="ctr" eaLnBrk="1" hangingPunct="1">
              <a:buFont typeface="Wingdings" pitchFamily="2" charset="2"/>
              <a:buNone/>
              <a:defRPr/>
            </a:pPr>
            <a:r>
              <a:rPr lang="en-US" b="1" smtClean="0"/>
              <a:t>ACI 318 recommends a minimum of 1.5 inch of cover of most structures, and increases to 2 inches of cover for protection from deicing salts. </a:t>
            </a:r>
          </a:p>
          <a:p>
            <a:pPr algn="ctr" eaLnBrk="1" hangingPunct="1">
              <a:buFont typeface="Wingdings" pitchFamily="2" charset="2"/>
              <a:buNone/>
              <a:defRPr/>
            </a:pPr>
            <a:endParaRPr lang="en-US" b="1" smtClean="0"/>
          </a:p>
          <a:p>
            <a:pPr algn="ctr" eaLnBrk="1" hangingPunct="1">
              <a:buFont typeface="Wingdings" pitchFamily="2" charset="2"/>
              <a:buNone/>
              <a:defRPr/>
            </a:pPr>
            <a:r>
              <a:rPr lang="en-US" b="1" smtClean="0"/>
              <a:t>ACI 357 recommends 2.5 inches of minimum cover in marine environments. </a:t>
            </a:r>
          </a:p>
          <a:p>
            <a:pPr algn="ctr" eaLnBrk="1" hangingPunct="1">
              <a:buFont typeface="Wingdings" pitchFamily="2" charset="2"/>
              <a:buNone/>
              <a:defRPr/>
            </a:pPr>
            <a:endParaRPr lang="en-US" b="1"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20FEB7C-01B1-4F0F-A6A0-DFAEA6070219}"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98263412-D9DA-4F61-AB29-FC3817279B96}" type="slidenum">
              <a:rPr lang="en-US"/>
              <a:pPr>
                <a:defRPr/>
              </a:pPr>
              <a:t>34</a:t>
            </a:fld>
            <a:endParaRPr lang="en-US"/>
          </a:p>
        </p:txBody>
      </p:sp>
      <p:sp>
        <p:nvSpPr>
          <p:cNvPr id="38914" name="Rectangle 2"/>
          <p:cNvSpPr>
            <a:spLocks noGrp="1" noChangeArrowheads="1"/>
          </p:cNvSpPr>
          <p:nvPr>
            <p:ph type="title"/>
          </p:nvPr>
        </p:nvSpPr>
        <p:spPr>
          <a:xfrm>
            <a:off x="990600" y="0"/>
            <a:ext cx="7620000" cy="609600"/>
          </a:xfrm>
        </p:spPr>
        <p:txBody>
          <a:bodyPr/>
          <a:lstStyle/>
          <a:p>
            <a:pPr eaLnBrk="1" hangingPunct="1">
              <a:defRPr/>
            </a:pPr>
            <a:r>
              <a:rPr lang="en-US" sz="4000" b="1" smtClean="0">
                <a:solidFill>
                  <a:srgbClr val="D7F92F"/>
                </a:solidFill>
              </a:rPr>
              <a:t>Cover Over Reinforcing Steel</a:t>
            </a:r>
          </a:p>
        </p:txBody>
      </p:sp>
      <p:sp>
        <p:nvSpPr>
          <p:cNvPr id="38915" name="Rectangle 3"/>
          <p:cNvSpPr>
            <a:spLocks noGrp="1" noChangeArrowheads="1"/>
          </p:cNvSpPr>
          <p:nvPr>
            <p:ph type="body" idx="1"/>
          </p:nvPr>
        </p:nvSpPr>
        <p:spPr>
          <a:xfrm>
            <a:off x="0" y="1066800"/>
            <a:ext cx="9144000" cy="5562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90000"/>
              </a:lnSpc>
              <a:buFont typeface="Wingdings" pitchFamily="2" charset="2"/>
              <a:buNone/>
              <a:defRPr/>
            </a:pPr>
            <a:r>
              <a:rPr lang="en-US" dirty="0" smtClean="0"/>
              <a:t>Larger aggregates require more cover. </a:t>
            </a:r>
          </a:p>
          <a:p>
            <a:pPr algn="ctr" eaLnBrk="1" hangingPunct="1">
              <a:lnSpc>
                <a:spcPct val="90000"/>
              </a:lnSpc>
              <a:buFont typeface="Wingdings" pitchFamily="2" charset="2"/>
              <a:buNone/>
              <a:defRPr/>
            </a:pPr>
            <a:r>
              <a:rPr lang="en-US" smtClean="0"/>
              <a:t>For aggregates greater than ¾, a rule of thumb is to add to the nominal maximum aggregate size ¾ inch of cover for deicing salt exposure, or </a:t>
            </a:r>
          </a:p>
          <a:p>
            <a:pPr algn="ctr" eaLnBrk="1" hangingPunct="1">
              <a:lnSpc>
                <a:spcPct val="90000"/>
              </a:lnSpc>
              <a:buFont typeface="Wingdings" pitchFamily="2" charset="2"/>
              <a:buNone/>
              <a:defRPr/>
            </a:pPr>
            <a:r>
              <a:rPr lang="en-US" dirty="0" smtClean="0"/>
              <a:t>1¾ inch of cover for marine exposure. </a:t>
            </a:r>
          </a:p>
          <a:p>
            <a:pPr algn="ctr" eaLnBrk="1" hangingPunct="1">
              <a:lnSpc>
                <a:spcPct val="90000"/>
              </a:lnSpc>
              <a:buFont typeface="Wingdings" pitchFamily="2" charset="2"/>
              <a:buNone/>
              <a:defRPr/>
            </a:pPr>
            <a:endParaRPr lang="en-US" dirty="0" smtClean="0"/>
          </a:p>
          <a:p>
            <a:pPr algn="ctr" eaLnBrk="1" hangingPunct="1">
              <a:lnSpc>
                <a:spcPct val="90000"/>
              </a:lnSpc>
              <a:buFont typeface="Wingdings" pitchFamily="2" charset="2"/>
              <a:buNone/>
              <a:defRPr/>
            </a:pPr>
            <a:r>
              <a:rPr lang="en-US" dirty="0" smtClean="0"/>
              <a:t>For example, </a:t>
            </a:r>
          </a:p>
          <a:p>
            <a:pPr algn="ctr" eaLnBrk="1" hangingPunct="1">
              <a:lnSpc>
                <a:spcPct val="90000"/>
              </a:lnSpc>
              <a:buFont typeface="Wingdings" pitchFamily="2" charset="2"/>
              <a:buNone/>
              <a:defRPr/>
            </a:pPr>
            <a:r>
              <a:rPr lang="en-US" dirty="0" smtClean="0"/>
              <a:t>concrete with 1 inch aggregate in a marine exposure should have a 2¾ inch minimum cover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E0DA3F6-0A09-4563-A6F6-EF37D4F7E5EA}"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7114E2C2-7873-4971-9600-7E447A67183D}" type="slidenum">
              <a:rPr lang="en-US"/>
              <a:pPr>
                <a:defRPr/>
              </a:pPr>
              <a:t>35</a:t>
            </a:fld>
            <a:endParaRPr lang="en-US"/>
          </a:p>
        </p:txBody>
      </p:sp>
      <p:sp>
        <p:nvSpPr>
          <p:cNvPr id="39938" name="Rectangle 2"/>
          <p:cNvSpPr>
            <a:spLocks noGrp="1" noChangeArrowheads="1"/>
          </p:cNvSpPr>
          <p:nvPr>
            <p:ph type="title"/>
          </p:nvPr>
        </p:nvSpPr>
        <p:spPr>
          <a:xfrm>
            <a:off x="838200" y="0"/>
            <a:ext cx="7543800" cy="914400"/>
          </a:xfrm>
        </p:spPr>
        <p:txBody>
          <a:bodyPr/>
          <a:lstStyle/>
          <a:p>
            <a:pPr eaLnBrk="1" hangingPunct="1">
              <a:defRPr/>
            </a:pPr>
            <a:r>
              <a:rPr lang="en-US" b="1" smtClean="0">
                <a:solidFill>
                  <a:srgbClr val="D7F92F"/>
                </a:solidFill>
              </a:rPr>
              <a:t>Cured Concrete</a:t>
            </a:r>
          </a:p>
        </p:txBody>
      </p:sp>
      <p:sp>
        <p:nvSpPr>
          <p:cNvPr id="39939" name="Rectangle 3"/>
          <p:cNvSpPr>
            <a:spLocks noGrp="1" noChangeArrowheads="1"/>
          </p:cNvSpPr>
          <p:nvPr>
            <p:ph type="body" idx="1"/>
          </p:nvPr>
        </p:nvSpPr>
        <p:spPr>
          <a:xfrm>
            <a:off x="0" y="914400"/>
            <a:ext cx="9144000" cy="5943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The concrete must be adequately </a:t>
            </a:r>
          </a:p>
          <a:p>
            <a:pPr algn="ctr" eaLnBrk="1" hangingPunct="1">
              <a:buFont typeface="Wingdings" pitchFamily="2" charset="2"/>
              <a:buNone/>
              <a:defRPr/>
            </a:pPr>
            <a:r>
              <a:rPr lang="en-US" smtClean="0"/>
              <a:t>consolidated and cured. </a:t>
            </a:r>
          </a:p>
          <a:p>
            <a:pPr eaLnBrk="1" hangingPunct="1">
              <a:buFont typeface="Wingdings" pitchFamily="2" charset="2"/>
              <a:buNone/>
              <a:defRPr/>
            </a:pPr>
            <a:r>
              <a:rPr lang="en-US" smtClean="0"/>
              <a:t>Moist curing for a minimum of seven days at </a:t>
            </a:r>
          </a:p>
          <a:p>
            <a:pPr eaLnBrk="1" hangingPunct="1">
              <a:buFont typeface="Wingdings" pitchFamily="2" charset="2"/>
              <a:buNone/>
              <a:defRPr/>
            </a:pPr>
            <a:r>
              <a:rPr lang="en-US" smtClean="0"/>
              <a:t>70</a:t>
            </a:r>
            <a:r>
              <a:rPr lang="en-US" smtClean="0">
                <a:cs typeface="Tahoma" pitchFamily="34" charset="0"/>
              </a:rPr>
              <a:t>º</a:t>
            </a:r>
            <a:r>
              <a:rPr lang="en-US" smtClean="0"/>
              <a:t> F is needed for concrete with a 0.40 w/c ratio, </a:t>
            </a:r>
          </a:p>
          <a:p>
            <a:pPr eaLnBrk="1" hangingPunct="1">
              <a:buFont typeface="Wingdings" pitchFamily="2" charset="2"/>
              <a:buNone/>
              <a:defRPr/>
            </a:pPr>
            <a:r>
              <a:rPr lang="en-US" smtClean="0"/>
              <a:t>whereas six months is needed for a 0.60 w/c to obtain equivalent performance. </a:t>
            </a:r>
          </a:p>
          <a:p>
            <a:pPr eaLnBrk="1" hangingPunct="1">
              <a:buFont typeface="Wingdings" pitchFamily="2" charset="2"/>
              <a:buNone/>
              <a:defRPr/>
            </a:pPr>
            <a:r>
              <a:rPr lang="en-US" smtClean="0"/>
              <a:t>Numerous studies show that concrete porosity is reduced significantly with increased curing times and, correspondingly, corrosion resistance improved.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8B06020-7F5D-4C51-90E7-C0015A60C605}"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97F18D76-2998-4972-AF4E-1137CA4EEEED}" type="slidenum">
              <a:rPr lang="en-US"/>
              <a:pPr>
                <a:defRPr/>
              </a:pPr>
              <a:t>36</a:t>
            </a:fld>
            <a:endParaRPr lang="en-US"/>
          </a:p>
        </p:txBody>
      </p:sp>
      <p:sp>
        <p:nvSpPr>
          <p:cNvPr id="43010" name="Rectangle 2"/>
          <p:cNvSpPr>
            <a:spLocks noGrp="1" noChangeArrowheads="1"/>
          </p:cNvSpPr>
          <p:nvPr>
            <p:ph type="title"/>
          </p:nvPr>
        </p:nvSpPr>
        <p:spPr>
          <a:xfrm>
            <a:off x="609600" y="152400"/>
            <a:ext cx="8153400" cy="685800"/>
          </a:xfrm>
        </p:spPr>
        <p:txBody>
          <a:bodyPr/>
          <a:lstStyle/>
          <a:p>
            <a:pPr eaLnBrk="1" hangingPunct="1">
              <a:defRPr/>
            </a:pPr>
            <a:r>
              <a:rPr lang="en-US" sz="4000" b="1" smtClean="0">
                <a:solidFill>
                  <a:srgbClr val="D7F92F"/>
                </a:solidFill>
              </a:rPr>
              <a:t>Protection Techniques</a:t>
            </a:r>
          </a:p>
        </p:txBody>
      </p:sp>
      <p:sp>
        <p:nvSpPr>
          <p:cNvPr id="43011" name="Rectangle 3"/>
          <p:cNvSpPr>
            <a:spLocks noGrp="1" noChangeArrowheads="1"/>
          </p:cNvSpPr>
          <p:nvPr>
            <p:ph type="body" idx="1"/>
          </p:nvPr>
        </p:nvSpPr>
        <p:spPr>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buFont typeface="Wingdings" pitchFamily="2" charset="2"/>
              <a:buNone/>
              <a:defRPr/>
            </a:pPr>
            <a:r>
              <a:rPr lang="en-US" smtClean="0"/>
              <a:t>Other protection techniques include: </a:t>
            </a:r>
          </a:p>
          <a:p>
            <a:pPr eaLnBrk="1" hangingPunct="1">
              <a:buClr>
                <a:schemeClr val="folHlink"/>
              </a:buClr>
              <a:buSzPct val="70000"/>
              <a:buFont typeface="Wingdings" pitchFamily="2" charset="2"/>
              <a:buChar char="ü"/>
              <a:defRPr/>
            </a:pPr>
            <a:r>
              <a:rPr lang="en-US" smtClean="0"/>
              <a:t>Protective membrane, </a:t>
            </a:r>
          </a:p>
          <a:p>
            <a:pPr eaLnBrk="1" hangingPunct="1">
              <a:buClr>
                <a:schemeClr val="folHlink"/>
              </a:buClr>
              <a:buSzPct val="70000"/>
              <a:buFont typeface="Wingdings" pitchFamily="2" charset="2"/>
              <a:buChar char="ü"/>
              <a:defRPr/>
            </a:pPr>
            <a:r>
              <a:rPr lang="en-US" smtClean="0"/>
              <a:t>Cathodic protection, </a:t>
            </a:r>
          </a:p>
          <a:p>
            <a:pPr eaLnBrk="1" hangingPunct="1">
              <a:buClr>
                <a:schemeClr val="folHlink"/>
              </a:buClr>
              <a:buSzPct val="70000"/>
              <a:buFont typeface="Wingdings" pitchFamily="2" charset="2"/>
              <a:buChar char="ü"/>
              <a:defRPr/>
            </a:pPr>
            <a:r>
              <a:rPr lang="en-US" smtClean="0"/>
              <a:t>Epoxy-coated reinforcing bars, and </a:t>
            </a:r>
          </a:p>
          <a:p>
            <a:pPr eaLnBrk="1" hangingPunct="1">
              <a:buClr>
                <a:schemeClr val="folHlink"/>
              </a:buClr>
              <a:buSzPct val="70000"/>
              <a:buFont typeface="Wingdings" pitchFamily="2" charset="2"/>
              <a:buChar char="ü"/>
              <a:defRPr/>
            </a:pPr>
            <a:r>
              <a:rPr lang="en-US" smtClean="0"/>
              <a:t>Concrete sealers, </a:t>
            </a:r>
          </a:p>
          <a:p>
            <a:pPr eaLnBrk="1" hangingPunct="1">
              <a:buFont typeface="Wingdings" pitchFamily="2" charset="2"/>
              <a:buNone/>
              <a:defRPr/>
            </a:pPr>
            <a:r>
              <a:rPr lang="en-US" smtClean="0"/>
              <a:t>if reapplied every four to five years.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C59B444-E37C-49EC-A714-238A69C18A0A}"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CF676870-CAE1-4EA3-A577-D607CC4387F1}" type="slidenum">
              <a:rPr lang="en-US"/>
              <a:pPr>
                <a:defRPr/>
              </a:pPr>
              <a:t>37</a:t>
            </a:fld>
            <a:endParaRPr lang="en-US"/>
          </a:p>
        </p:txBody>
      </p:sp>
      <p:sp>
        <p:nvSpPr>
          <p:cNvPr id="44034" name="Rectangle 2"/>
          <p:cNvSpPr>
            <a:spLocks noGrp="1" noChangeArrowheads="1"/>
          </p:cNvSpPr>
          <p:nvPr>
            <p:ph type="title"/>
          </p:nvPr>
        </p:nvSpPr>
        <p:spPr>
          <a:xfrm>
            <a:off x="762000" y="-152400"/>
            <a:ext cx="7924800" cy="838200"/>
          </a:xfrm>
        </p:spPr>
        <p:txBody>
          <a:bodyPr/>
          <a:lstStyle/>
          <a:p>
            <a:pPr eaLnBrk="1" hangingPunct="1">
              <a:defRPr/>
            </a:pPr>
            <a:r>
              <a:rPr lang="en-US" b="1" smtClean="0">
                <a:solidFill>
                  <a:srgbClr val="D7F92F"/>
                </a:solidFill>
              </a:rPr>
              <a:t>How to Limit Corrosion?</a:t>
            </a:r>
          </a:p>
        </p:txBody>
      </p:sp>
      <p:sp>
        <p:nvSpPr>
          <p:cNvPr id="44035" name="Rectangle 3"/>
          <p:cNvSpPr>
            <a:spLocks noGrp="1" noChangeArrowheads="1"/>
          </p:cNvSpPr>
          <p:nvPr>
            <p:ph type="body" idx="1"/>
          </p:nvPr>
        </p:nvSpPr>
        <p:spPr>
          <a:xfrm>
            <a:off x="0" y="762000"/>
            <a:ext cx="9144000" cy="6324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lnSpc>
                <a:spcPct val="90000"/>
              </a:lnSpc>
              <a:buFont typeface="Wingdings" pitchFamily="2" charset="2"/>
              <a:buNone/>
              <a:defRPr/>
            </a:pPr>
            <a:endParaRPr lang="en-US" smtClean="0"/>
          </a:p>
          <a:p>
            <a:pPr eaLnBrk="1" hangingPunct="1">
              <a:lnSpc>
                <a:spcPct val="90000"/>
              </a:lnSpc>
              <a:buClr>
                <a:schemeClr val="folHlink"/>
              </a:buClr>
              <a:buSzPct val="75000"/>
              <a:buFont typeface="Wingdings" pitchFamily="2" charset="2"/>
              <a:buChar char="Ä"/>
              <a:defRPr/>
            </a:pPr>
            <a:r>
              <a:rPr lang="en-US" smtClean="0"/>
              <a:t>Use good quality concrete – air entrained with a w/c ratio of 0.40 or less.</a:t>
            </a:r>
          </a:p>
          <a:p>
            <a:pPr eaLnBrk="1" hangingPunct="1">
              <a:lnSpc>
                <a:spcPct val="90000"/>
              </a:lnSpc>
              <a:buClr>
                <a:schemeClr val="folHlink"/>
              </a:buClr>
              <a:buSzPct val="75000"/>
              <a:buFont typeface="Wingdings" pitchFamily="2" charset="2"/>
              <a:buChar char="Ä"/>
              <a:defRPr/>
            </a:pPr>
            <a:r>
              <a:rPr lang="en-US" smtClean="0"/>
              <a:t>Use a minimum concrete cover of 1.5 inches and at least 0.75 inch larger than the nominal maximum size of the coarse aggregate.</a:t>
            </a:r>
          </a:p>
          <a:p>
            <a:pPr eaLnBrk="1" hangingPunct="1">
              <a:lnSpc>
                <a:spcPct val="90000"/>
              </a:lnSpc>
              <a:buClr>
                <a:schemeClr val="folHlink"/>
              </a:buClr>
              <a:buSzPct val="75000"/>
              <a:buFont typeface="Wingdings" pitchFamily="2" charset="2"/>
              <a:buChar char="Ä"/>
              <a:defRPr/>
            </a:pPr>
            <a:r>
              <a:rPr lang="en-US" smtClean="0"/>
              <a:t>Increase the minimum cover to 2 inches for deicing salt exposure and to 2.5 inches to marine exposure.</a:t>
            </a:r>
          </a:p>
          <a:p>
            <a:pPr eaLnBrk="1" hangingPunct="1">
              <a:lnSpc>
                <a:spcPct val="90000"/>
              </a:lnSpc>
              <a:buClr>
                <a:schemeClr val="folHlink"/>
              </a:buClr>
              <a:buSzPct val="75000"/>
              <a:buFont typeface="Wingdings" pitchFamily="2" charset="2"/>
              <a:buChar char="Ä"/>
              <a:defRPr/>
            </a:pPr>
            <a:r>
              <a:rPr lang="en-US" smtClean="0"/>
              <a:t>Ensure that the concrete is adequately cured.</a:t>
            </a:r>
          </a:p>
          <a:p>
            <a:pPr eaLnBrk="1" hangingPunct="1">
              <a:lnSpc>
                <a:spcPct val="90000"/>
              </a:lnSpc>
              <a:buClr>
                <a:schemeClr val="folHlink"/>
              </a:buClr>
              <a:buSzPct val="75000"/>
              <a:buFont typeface="Wingdings" pitchFamily="2" charset="2"/>
              <a:buChar char="Ä"/>
              <a:defRPr/>
            </a:pPr>
            <a:r>
              <a:rPr lang="en-US" smtClean="0"/>
              <a:t>Use fly-ash, blast-furnace slag and/or a proven corrosion inhibitor.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1A2442E-046F-46B6-A138-F4798048206A}"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D311FF99-B352-42F2-859A-B7584D1A8A16}" type="slidenum">
              <a:rPr lang="en-US"/>
              <a:pPr>
                <a:defRPr/>
              </a:pPr>
              <a:t>38</a:t>
            </a:fld>
            <a:endParaRPr lang="en-US"/>
          </a:p>
        </p:txBody>
      </p:sp>
      <p:sp>
        <p:nvSpPr>
          <p:cNvPr id="45058" name="Rectangle 2"/>
          <p:cNvSpPr>
            <a:spLocks noGrp="1" noChangeArrowheads="1"/>
          </p:cNvSpPr>
          <p:nvPr>
            <p:ph type="title"/>
          </p:nvPr>
        </p:nvSpPr>
        <p:spPr>
          <a:xfrm>
            <a:off x="457200" y="152400"/>
            <a:ext cx="8229600" cy="1371600"/>
          </a:xfrm>
        </p:spPr>
        <p:txBody>
          <a:bodyPr/>
          <a:lstStyle/>
          <a:p>
            <a:pPr eaLnBrk="1" hangingPunct="1">
              <a:defRPr/>
            </a:pPr>
            <a:r>
              <a:rPr lang="en-US" sz="4000" b="1" smtClean="0">
                <a:solidFill>
                  <a:srgbClr val="D7F92F"/>
                </a:solidFill>
              </a:rPr>
              <a:t>Calcium Chloride in Concrete – An Accelerator</a:t>
            </a:r>
          </a:p>
        </p:txBody>
      </p:sp>
      <p:sp>
        <p:nvSpPr>
          <p:cNvPr id="45059" name="Rectangle 3"/>
          <p:cNvSpPr>
            <a:spLocks noGrp="1" noChangeArrowheads="1"/>
          </p:cNvSpPr>
          <p:nvPr>
            <p:ph type="body" idx="1"/>
          </p:nvPr>
        </p:nvSpPr>
        <p:spPr>
          <a:xfrm>
            <a:off x="0" y="1524000"/>
            <a:ext cx="9144000" cy="5334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lnSpc>
                <a:spcPct val="90000"/>
              </a:lnSpc>
              <a:buClr>
                <a:srgbClr val="FFCC00"/>
              </a:buClr>
              <a:buFont typeface="Wingdings" pitchFamily="2" charset="2"/>
              <a:buChar char="Ø"/>
              <a:defRPr/>
            </a:pPr>
            <a:r>
              <a:rPr lang="en-US" smtClean="0"/>
              <a:t>In a </a:t>
            </a:r>
            <a:r>
              <a:rPr lang="en-US" u="sng" smtClean="0"/>
              <a:t>chemical sense</a:t>
            </a:r>
            <a:r>
              <a:rPr lang="en-US" smtClean="0"/>
              <a:t> an over-all increase in the rate of reaction</a:t>
            </a:r>
          </a:p>
          <a:p>
            <a:pPr eaLnBrk="1" hangingPunct="1">
              <a:lnSpc>
                <a:spcPct val="90000"/>
              </a:lnSpc>
              <a:buClr>
                <a:srgbClr val="FFCC00"/>
              </a:buClr>
              <a:buFont typeface="Wingdings" pitchFamily="2" charset="2"/>
              <a:buChar char="Ø"/>
              <a:defRPr/>
            </a:pPr>
            <a:r>
              <a:rPr lang="en-US" smtClean="0"/>
              <a:t>In the </a:t>
            </a:r>
            <a:r>
              <a:rPr lang="en-US" u="sng" smtClean="0"/>
              <a:t>physical sense</a:t>
            </a:r>
            <a:r>
              <a:rPr lang="en-US" smtClean="0"/>
              <a:t> an increase in the rate of setting </a:t>
            </a:r>
          </a:p>
          <a:p>
            <a:pPr eaLnBrk="1" hangingPunct="1">
              <a:lnSpc>
                <a:spcPct val="90000"/>
              </a:lnSpc>
              <a:buClr>
                <a:srgbClr val="FFCC00"/>
              </a:buClr>
              <a:buFont typeface="Wingdings" pitchFamily="2" charset="2"/>
              <a:buChar char="Ø"/>
              <a:defRPr/>
            </a:pPr>
            <a:r>
              <a:rPr lang="en-US" smtClean="0"/>
              <a:t>In a </a:t>
            </a:r>
            <a:r>
              <a:rPr lang="en-US" u="sng" smtClean="0"/>
              <a:t>mechanical sense</a:t>
            </a:r>
            <a:r>
              <a:rPr lang="en-US" smtClean="0"/>
              <a:t> an increase in the rate of development of strength </a:t>
            </a:r>
          </a:p>
          <a:p>
            <a:pPr eaLnBrk="1" hangingPunct="1">
              <a:lnSpc>
                <a:spcPct val="90000"/>
              </a:lnSpc>
              <a:buClr>
                <a:srgbClr val="FFCC00"/>
              </a:buClr>
              <a:buFont typeface="Wingdings" pitchFamily="2" charset="2"/>
              <a:buChar char="Ø"/>
              <a:defRPr/>
            </a:pPr>
            <a:r>
              <a:rPr lang="en-US" smtClean="0"/>
              <a:t>From the </a:t>
            </a:r>
            <a:r>
              <a:rPr lang="en-US" u="sng" smtClean="0"/>
              <a:t>practical point</a:t>
            </a:r>
            <a:r>
              <a:rPr lang="en-US" smtClean="0"/>
              <a:t> means reduction in the curing period and reduction in the time during which concrete must be protected in cold weather, earlier finishing operations, and earlier availability for use.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F1E6167-CC05-4791-A69C-68E34A76A28C}"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72CC5563-46B5-4726-8A70-6A6D950F8336}" type="slidenum">
              <a:rPr lang="en-US"/>
              <a:pPr>
                <a:defRPr/>
              </a:pPr>
              <a:t>39</a:t>
            </a:fld>
            <a:endParaRPr lang="en-US"/>
          </a:p>
        </p:txBody>
      </p:sp>
      <p:sp>
        <p:nvSpPr>
          <p:cNvPr id="46082" name="Rectangle 2"/>
          <p:cNvSpPr>
            <a:spLocks noGrp="1" noChangeArrowheads="1"/>
          </p:cNvSpPr>
          <p:nvPr>
            <p:ph type="title"/>
          </p:nvPr>
        </p:nvSpPr>
        <p:spPr>
          <a:xfrm>
            <a:off x="762000" y="0"/>
            <a:ext cx="7924800" cy="838200"/>
          </a:xfrm>
        </p:spPr>
        <p:txBody>
          <a:bodyPr/>
          <a:lstStyle/>
          <a:p>
            <a:pPr eaLnBrk="1" hangingPunct="1">
              <a:defRPr/>
            </a:pPr>
            <a:r>
              <a:rPr lang="en-US" b="1" smtClean="0">
                <a:solidFill>
                  <a:srgbClr val="D7F92F"/>
                </a:solidFill>
              </a:rPr>
              <a:t>Accelerators for Concrete</a:t>
            </a:r>
            <a:r>
              <a:rPr lang="en-US" smtClean="0"/>
              <a:t> </a:t>
            </a:r>
          </a:p>
        </p:txBody>
      </p:sp>
      <p:sp>
        <p:nvSpPr>
          <p:cNvPr id="46083" name="Rectangle 3"/>
          <p:cNvSpPr>
            <a:spLocks noGrp="1" noChangeArrowheads="1"/>
          </p:cNvSpPr>
          <p:nvPr>
            <p:ph type="body" idx="1"/>
          </p:nvPr>
        </p:nvSpPr>
        <p:spPr>
          <a:xfrm>
            <a:off x="0" y="1143000"/>
            <a:ext cx="9144000" cy="5486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z="2800" smtClean="0"/>
              <a:t>Several chemicals are known to act as accelerators for concrete </a:t>
            </a:r>
          </a:p>
          <a:p>
            <a:pPr eaLnBrk="1" hangingPunct="1">
              <a:buClr>
                <a:srgbClr val="FFCC00"/>
              </a:buClr>
              <a:buSzPct val="80000"/>
              <a:buFont typeface="Wingdings" pitchFamily="2" charset="2"/>
              <a:buChar char="F"/>
              <a:defRPr/>
            </a:pPr>
            <a:r>
              <a:rPr lang="en-US" sz="2800" smtClean="0"/>
              <a:t>Calcium Format, </a:t>
            </a:r>
          </a:p>
          <a:p>
            <a:pPr eaLnBrk="1" hangingPunct="1">
              <a:buClr>
                <a:srgbClr val="FFCC00"/>
              </a:buClr>
              <a:buSzPct val="80000"/>
              <a:buFont typeface="Wingdings" pitchFamily="2" charset="2"/>
              <a:buChar char="F"/>
              <a:defRPr/>
            </a:pPr>
            <a:r>
              <a:rPr lang="en-US" sz="2800" smtClean="0"/>
              <a:t>Aluminum Chloride, </a:t>
            </a:r>
          </a:p>
          <a:p>
            <a:pPr eaLnBrk="1" hangingPunct="1">
              <a:buClr>
                <a:srgbClr val="FFCC00"/>
              </a:buClr>
              <a:buSzPct val="80000"/>
              <a:buFont typeface="Wingdings" pitchFamily="2" charset="2"/>
              <a:buChar char="F"/>
              <a:defRPr/>
            </a:pPr>
            <a:r>
              <a:rPr lang="en-US" sz="2800" smtClean="0"/>
              <a:t>Potassium Carbonate, </a:t>
            </a:r>
          </a:p>
          <a:p>
            <a:pPr eaLnBrk="1" hangingPunct="1">
              <a:buClr>
                <a:srgbClr val="FFCC00"/>
              </a:buClr>
              <a:buSzPct val="80000"/>
              <a:buFont typeface="Wingdings" pitchFamily="2" charset="2"/>
              <a:buChar char="F"/>
              <a:defRPr/>
            </a:pPr>
            <a:r>
              <a:rPr lang="en-US" sz="2800" smtClean="0"/>
              <a:t>Sodium Chloride and </a:t>
            </a:r>
          </a:p>
          <a:p>
            <a:pPr eaLnBrk="1" hangingPunct="1">
              <a:buClr>
                <a:srgbClr val="FFCC00"/>
              </a:buClr>
              <a:buSzPct val="80000"/>
              <a:buFont typeface="Wingdings" pitchFamily="2" charset="2"/>
              <a:buChar char="F"/>
              <a:defRPr/>
            </a:pPr>
            <a:r>
              <a:rPr lang="en-US" sz="2800" smtClean="0"/>
              <a:t>Calcium Chloride </a:t>
            </a:r>
          </a:p>
          <a:p>
            <a:pPr eaLnBrk="1" hangingPunct="1">
              <a:buFont typeface="Wingdings" pitchFamily="2" charset="2"/>
              <a:buNone/>
              <a:defRPr/>
            </a:pPr>
            <a:r>
              <a:rPr lang="en-US" sz="2800" smtClean="0"/>
              <a:t>   but </a:t>
            </a:r>
            <a:r>
              <a:rPr lang="en-US" sz="2800" u="sng" smtClean="0"/>
              <a:t>Calcium Chloride</a:t>
            </a:r>
            <a:r>
              <a:rPr lang="en-US" sz="2800" smtClean="0"/>
              <a:t> is most widely used due to its </a:t>
            </a:r>
            <a:r>
              <a:rPr lang="en-US" sz="2800" smtClean="0">
                <a:solidFill>
                  <a:srgbClr val="FFCC00"/>
                </a:solidFill>
              </a:rPr>
              <a:t>ready availability</a:t>
            </a:r>
            <a:r>
              <a:rPr lang="en-US" sz="2800" smtClean="0"/>
              <a:t>, </a:t>
            </a:r>
            <a:r>
              <a:rPr lang="en-US" sz="2800" smtClean="0">
                <a:solidFill>
                  <a:srgbClr val="FFCC00"/>
                </a:solidFill>
              </a:rPr>
              <a:t>low cost</a:t>
            </a:r>
            <a:r>
              <a:rPr lang="en-US" sz="2800" smtClean="0"/>
              <a:t>, </a:t>
            </a:r>
            <a:r>
              <a:rPr lang="en-US" sz="2800" smtClean="0">
                <a:solidFill>
                  <a:srgbClr val="FFCC00"/>
                </a:solidFill>
              </a:rPr>
              <a:t>predictable performance characteristics</a:t>
            </a:r>
            <a:r>
              <a:rPr lang="en-US" sz="2800" smtClean="0"/>
              <a:t>, and </a:t>
            </a:r>
            <a:r>
              <a:rPr lang="en-US" sz="2800" smtClean="0">
                <a:solidFill>
                  <a:srgbClr val="FFCC00"/>
                </a:solidFill>
              </a:rPr>
              <a:t>successful application</a:t>
            </a:r>
            <a:r>
              <a:rPr lang="en-US" sz="2800" smtClean="0"/>
              <a:t> over several decades.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fld id="{691CE88C-0B1D-4621-8FFC-4B1132E7A273}" type="datetime1">
              <a:rPr lang="en-US"/>
              <a:pPr>
                <a:defRPr/>
              </a:pPr>
              <a:t>1/28/2014</a:t>
            </a:fld>
            <a:endParaRPr lang="en-US"/>
          </a:p>
        </p:txBody>
      </p:sp>
      <p:sp>
        <p:nvSpPr>
          <p:cNvPr id="6" name="Slide Number Placeholder 3"/>
          <p:cNvSpPr>
            <a:spLocks noGrp="1"/>
          </p:cNvSpPr>
          <p:nvPr>
            <p:ph type="sldNum" sz="quarter" idx="12"/>
          </p:nvPr>
        </p:nvSpPr>
        <p:spPr/>
        <p:txBody>
          <a:bodyPr/>
          <a:lstStyle/>
          <a:p>
            <a:pPr>
              <a:defRPr/>
            </a:pPr>
            <a:fld id="{D44D8378-7D1A-4092-9762-42797F5DA06E}" type="slidenum">
              <a:rPr lang="en-US"/>
              <a:pPr>
                <a:defRPr/>
              </a:pPr>
              <a:t>4</a:t>
            </a:fld>
            <a:endParaRPr lang="en-US"/>
          </a:p>
        </p:txBody>
      </p:sp>
      <p:pic>
        <p:nvPicPr>
          <p:cNvPr id="5124" name="Picture 4" descr="More Encap Delamination - Stru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219200"/>
            <a:ext cx="66294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029" name="Rectangle 5"/>
          <p:cNvSpPr>
            <a:spLocks noChangeArrowheads="1"/>
          </p:cNvSpPr>
          <p:nvPr/>
        </p:nvSpPr>
        <p:spPr bwMode="auto">
          <a:xfrm>
            <a:off x="6705600" y="1292225"/>
            <a:ext cx="2438400" cy="5643563"/>
          </a:xfrm>
          <a:prstGeom prst="rect">
            <a:avLst/>
          </a:prstGeom>
          <a:gradFill rotWithShape="1">
            <a:gsLst>
              <a:gs pos="0">
                <a:srgbClr val="1305C3">
                  <a:gamma/>
                  <a:shade val="46275"/>
                  <a:invGamma/>
                </a:srgbClr>
              </a:gs>
              <a:gs pos="50000">
                <a:srgbClr val="1305C3"/>
              </a:gs>
              <a:gs pos="100000">
                <a:srgbClr val="1305C3">
                  <a:gamma/>
                  <a:shade val="46275"/>
                  <a:invGamma/>
                </a:srgbClr>
              </a:gs>
            </a:gsLst>
            <a:lin ang="0" scaled="1"/>
          </a:gradFill>
          <a:ln w="9525">
            <a:noFill/>
            <a:miter lim="800000"/>
            <a:headEnd/>
            <a:tailEnd/>
          </a:ln>
          <a:effectLst/>
        </p:spPr>
        <p:txBody>
          <a:bodyPr anchor="ctr">
            <a:spAutoFit/>
          </a:bodyPr>
          <a:lstStyle/>
          <a:p>
            <a:pPr algn="ctr" eaLnBrk="1" hangingPunct="1">
              <a:defRPr/>
            </a:pPr>
            <a:r>
              <a:rPr lang="en-US" sz="2800" b="1">
                <a:solidFill>
                  <a:schemeClr val="tx2"/>
                </a:solidFill>
                <a:effectLst>
                  <a:outerShdw blurRad="38100" dist="38100" dir="2700000" algn="tl">
                    <a:srgbClr val="000000"/>
                  </a:outerShdw>
                </a:effectLst>
                <a:latin typeface="Arial" charset="0"/>
              </a:rPr>
              <a:t>volumetric increase of iron to rust causes internal pressures in the concrete, which leads to cracking and spalling of the concrete cover</a:t>
            </a:r>
            <a:r>
              <a:rPr lang="en-US" sz="2400" b="1">
                <a:solidFill>
                  <a:schemeClr val="tx2"/>
                </a:solidFill>
                <a:effectLst>
                  <a:outerShdw blurRad="38100" dist="38100" dir="2700000" algn="tl">
                    <a:srgbClr val="000000"/>
                  </a:outerShdw>
                </a:effectLst>
                <a:latin typeface="Arial" charset="0"/>
              </a:rPr>
              <a:t> </a:t>
            </a:r>
          </a:p>
        </p:txBody>
      </p:sp>
      <p:sp>
        <p:nvSpPr>
          <p:cNvPr id="129030" name="Rectangle 6"/>
          <p:cNvSpPr>
            <a:spLocks noChangeArrowheads="1"/>
          </p:cNvSpPr>
          <p:nvPr/>
        </p:nvSpPr>
        <p:spPr bwMode="auto">
          <a:xfrm>
            <a:off x="0" y="274638"/>
            <a:ext cx="9144000" cy="639762"/>
          </a:xfrm>
          <a:prstGeom prst="rect">
            <a:avLst/>
          </a:prstGeom>
          <a:noFill/>
          <a:ln w="9525">
            <a:noFill/>
            <a:miter lim="800000"/>
            <a:headEnd/>
            <a:tailEnd/>
          </a:ln>
          <a:effectLst/>
        </p:spPr>
        <p:txBody>
          <a:bodyPr anchor="ctr"/>
          <a:lstStyle/>
          <a:p>
            <a:pPr algn="ctr" eaLnBrk="1" hangingPunct="1">
              <a:defRPr/>
            </a:pPr>
            <a:r>
              <a:rPr lang="en-US" sz="3200">
                <a:solidFill>
                  <a:srgbClr val="D7F92F"/>
                </a:solidFill>
                <a:effectLst>
                  <a:outerShdw blurRad="38100" dist="38100" dir="2700000" algn="tl">
                    <a:srgbClr val="000000"/>
                  </a:outerShdw>
                </a:effectLst>
              </a:rPr>
              <a:t>Corrosion Damage </a:t>
            </a:r>
            <a:br>
              <a:rPr lang="en-US" sz="3200">
                <a:solidFill>
                  <a:srgbClr val="D7F92F"/>
                </a:solidFill>
                <a:effectLst>
                  <a:outerShdw blurRad="38100" dist="38100" dir="2700000" algn="tl">
                    <a:srgbClr val="000000"/>
                  </a:outerShdw>
                </a:effectLst>
              </a:rPr>
            </a:br>
            <a:r>
              <a:rPr lang="en-US" sz="3200">
                <a:solidFill>
                  <a:srgbClr val="D7F92F"/>
                </a:solidFill>
                <a:effectLst>
                  <a:outerShdw blurRad="38100" dist="38100" dir="2700000" algn="tl">
                    <a:srgbClr val="000000"/>
                  </a:outerShdw>
                </a:effectLst>
              </a:rPr>
              <a:t> Reinforced Concrete Bridge</a:t>
            </a:r>
            <a:r>
              <a:rPr lang="en-US" sz="4000">
                <a:solidFill>
                  <a:schemeClr val="tx2"/>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AB9459E-66C8-42B0-AB84-B9D1165A7D42}"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B79EBFB3-AC44-4802-95C9-E24E7D58DF96}" type="slidenum">
              <a:rPr lang="en-US"/>
              <a:pPr>
                <a:defRPr/>
              </a:pPr>
              <a:t>40</a:t>
            </a:fld>
            <a:endParaRPr lang="en-US"/>
          </a:p>
        </p:txBody>
      </p:sp>
      <p:sp>
        <p:nvSpPr>
          <p:cNvPr id="51202" name="Rectangle 2"/>
          <p:cNvSpPr>
            <a:spLocks noGrp="1" noChangeArrowheads="1"/>
          </p:cNvSpPr>
          <p:nvPr>
            <p:ph type="title"/>
          </p:nvPr>
        </p:nvSpPr>
        <p:spPr>
          <a:xfrm>
            <a:off x="685800" y="0"/>
            <a:ext cx="8001000" cy="1143000"/>
          </a:xfrm>
        </p:spPr>
        <p:txBody>
          <a:bodyPr/>
          <a:lstStyle/>
          <a:p>
            <a:pPr eaLnBrk="1" hangingPunct="1">
              <a:defRPr/>
            </a:pPr>
            <a:r>
              <a:rPr lang="en-US" sz="4000" b="1" smtClean="0">
                <a:solidFill>
                  <a:srgbClr val="D7F92F"/>
                </a:solidFill>
              </a:rPr>
              <a:t>Chemical Effects on Concrete</a:t>
            </a:r>
          </a:p>
        </p:txBody>
      </p:sp>
      <p:sp>
        <p:nvSpPr>
          <p:cNvPr id="51203" name="Rectangle 3"/>
          <p:cNvSpPr>
            <a:spLocks noGrp="1" noChangeArrowheads="1"/>
          </p:cNvSpPr>
          <p:nvPr>
            <p:ph type="body" idx="1"/>
          </p:nvPr>
        </p:nvSpPr>
        <p:spPr>
          <a:xfrm>
            <a:off x="0" y="1219200"/>
            <a:ext cx="9144000" cy="56388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lnSpc>
                <a:spcPct val="90000"/>
              </a:lnSpc>
              <a:buFont typeface="Wingdings" pitchFamily="2" charset="2"/>
              <a:buBlip>
                <a:blip r:embed="rId3"/>
              </a:buBlip>
              <a:defRPr/>
            </a:pPr>
            <a:r>
              <a:rPr lang="en-US" smtClean="0"/>
              <a:t>If concrete is exposed to solutions of sulphates it may deteriorate </a:t>
            </a:r>
          </a:p>
          <a:p>
            <a:pPr eaLnBrk="1" hangingPunct="1">
              <a:lnSpc>
                <a:spcPct val="90000"/>
              </a:lnSpc>
              <a:buFont typeface="Wingdings" pitchFamily="2" charset="2"/>
              <a:buBlip>
                <a:blip r:embed="rId3"/>
              </a:buBlip>
              <a:defRPr/>
            </a:pPr>
            <a:r>
              <a:rPr lang="en-US" smtClean="0"/>
              <a:t>The sulphates react with calcium and aluminum ions in the cement paste to form </a:t>
            </a:r>
          </a:p>
          <a:p>
            <a:pPr algn="ctr" eaLnBrk="1" hangingPunct="1">
              <a:lnSpc>
                <a:spcPct val="90000"/>
              </a:lnSpc>
              <a:buFont typeface="Wingdings" pitchFamily="2" charset="2"/>
              <a:buNone/>
              <a:defRPr/>
            </a:pPr>
            <a:r>
              <a:rPr lang="en-US" smtClean="0"/>
              <a:t>   Calcium sulphate and </a:t>
            </a:r>
          </a:p>
          <a:p>
            <a:pPr algn="ctr" eaLnBrk="1" hangingPunct="1">
              <a:lnSpc>
                <a:spcPct val="90000"/>
              </a:lnSpc>
              <a:buFont typeface="Wingdings" pitchFamily="2" charset="2"/>
              <a:buNone/>
              <a:defRPr/>
            </a:pPr>
            <a:r>
              <a:rPr lang="en-US" smtClean="0"/>
              <a:t>Calcium sulphoaluminate hydrates, </a:t>
            </a:r>
          </a:p>
          <a:p>
            <a:pPr eaLnBrk="1" hangingPunct="1">
              <a:lnSpc>
                <a:spcPct val="90000"/>
              </a:lnSpc>
              <a:buFont typeface="Wingdings" pitchFamily="2" charset="2"/>
              <a:buBlip>
                <a:blip r:embed="rId3"/>
              </a:buBlip>
              <a:defRPr/>
            </a:pPr>
            <a:r>
              <a:rPr lang="en-US" smtClean="0"/>
              <a:t>If calcium chloride is present, there is evidence that resistance to sulphate attack is reduced.</a:t>
            </a:r>
          </a:p>
          <a:p>
            <a:pPr eaLnBrk="1" hangingPunct="1">
              <a:lnSpc>
                <a:spcPct val="90000"/>
              </a:lnSpc>
              <a:buFont typeface="Wingdings" pitchFamily="2" charset="2"/>
              <a:buBlip>
                <a:blip r:embed="rId3"/>
              </a:buBlip>
              <a:defRPr/>
            </a:pPr>
            <a:endParaRPr lang="en-US" smtClean="0"/>
          </a:p>
          <a:p>
            <a:pPr algn="ctr" eaLnBrk="1" hangingPunct="1">
              <a:lnSpc>
                <a:spcPct val="90000"/>
              </a:lnSpc>
              <a:buFont typeface="Wingdings" pitchFamily="2" charset="2"/>
              <a:buNone/>
              <a:defRPr/>
            </a:pPr>
            <a:r>
              <a:rPr lang="en-US" smtClean="0"/>
              <a:t> Thus, calcium chloride is not recommended for concrete exposed to sulphate attack.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0D9C2DA-5AF1-487C-A617-5FA5E2386454}"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ACE540D1-3EAA-4E6B-AEF7-4D88EAC9CFFF}" type="slidenum">
              <a:rPr lang="en-US"/>
              <a:pPr>
                <a:defRPr/>
              </a:pPr>
              <a:t>41</a:t>
            </a:fld>
            <a:endParaRPr lang="en-US"/>
          </a:p>
        </p:txBody>
      </p:sp>
      <p:sp>
        <p:nvSpPr>
          <p:cNvPr id="52226" name="Rectangle 2"/>
          <p:cNvSpPr>
            <a:spLocks noGrp="1" noChangeArrowheads="1"/>
          </p:cNvSpPr>
          <p:nvPr>
            <p:ph type="title"/>
          </p:nvPr>
        </p:nvSpPr>
        <p:spPr>
          <a:xfrm>
            <a:off x="914400" y="0"/>
            <a:ext cx="7772400" cy="914400"/>
          </a:xfrm>
        </p:spPr>
        <p:txBody>
          <a:bodyPr/>
          <a:lstStyle/>
          <a:p>
            <a:pPr eaLnBrk="1" hangingPunct="1">
              <a:defRPr/>
            </a:pPr>
            <a:r>
              <a:rPr lang="en-US" sz="4000" b="1" smtClean="0">
                <a:solidFill>
                  <a:srgbClr val="D7F92F"/>
                </a:solidFill>
              </a:rPr>
              <a:t>Chemical Effects on Concrete</a:t>
            </a:r>
          </a:p>
        </p:txBody>
      </p:sp>
      <p:sp>
        <p:nvSpPr>
          <p:cNvPr id="52227" name="Rectangle 3"/>
          <p:cNvSpPr>
            <a:spLocks noGrp="1" noChangeArrowheads="1"/>
          </p:cNvSpPr>
          <p:nvPr>
            <p:ph type="body" idx="1"/>
          </p:nvPr>
        </p:nvSpPr>
        <p:spPr>
          <a:xfrm>
            <a:off x="0" y="990600"/>
            <a:ext cx="9144000" cy="5867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lnSpc>
                <a:spcPct val="90000"/>
              </a:lnSpc>
              <a:buFont typeface="Wingdings" pitchFamily="2" charset="2"/>
              <a:buBlip>
                <a:blip r:embed="rId3"/>
              </a:buBlip>
              <a:defRPr/>
            </a:pPr>
            <a:r>
              <a:rPr lang="en-US" sz="2800" smtClean="0"/>
              <a:t>In well made, reinforced concrete, corrosion of steel is uncommon because in the </a:t>
            </a:r>
            <a:r>
              <a:rPr lang="en-US" sz="2800" u="sng" smtClean="0"/>
              <a:t>alkaline environment</a:t>
            </a:r>
            <a:r>
              <a:rPr lang="en-US" sz="2800" smtClean="0"/>
              <a:t> a protective oxide film forms over the steel and makes it passive. </a:t>
            </a:r>
          </a:p>
          <a:p>
            <a:pPr eaLnBrk="1" hangingPunct="1">
              <a:lnSpc>
                <a:spcPct val="90000"/>
              </a:lnSpc>
              <a:buFont typeface="Wingdings" pitchFamily="2" charset="2"/>
              <a:buBlip>
                <a:blip r:embed="rId3"/>
              </a:buBlip>
              <a:defRPr/>
            </a:pPr>
            <a:r>
              <a:rPr lang="en-US" sz="2800" smtClean="0"/>
              <a:t>The film is stable only so long as a certain minimum pH is maintained. </a:t>
            </a:r>
          </a:p>
          <a:p>
            <a:pPr eaLnBrk="1" hangingPunct="1">
              <a:lnSpc>
                <a:spcPct val="90000"/>
              </a:lnSpc>
              <a:buFont typeface="Wingdings" pitchFamily="2" charset="2"/>
              <a:buBlip>
                <a:blip r:embed="rId3"/>
              </a:buBlip>
              <a:defRPr/>
            </a:pPr>
            <a:r>
              <a:rPr lang="en-US" sz="2800" smtClean="0"/>
              <a:t>In concrete containing calcium chloride, this stable film cannot be maintained with the same efficiency and a potential for corrosion exists. </a:t>
            </a:r>
          </a:p>
          <a:p>
            <a:pPr eaLnBrk="1" hangingPunct="1">
              <a:lnSpc>
                <a:spcPct val="90000"/>
              </a:lnSpc>
              <a:buFont typeface="Wingdings" pitchFamily="2" charset="2"/>
              <a:buBlip>
                <a:blip r:embed="rId3"/>
              </a:buBlip>
              <a:defRPr/>
            </a:pPr>
            <a:r>
              <a:rPr lang="en-US" sz="2800" smtClean="0"/>
              <a:t>For this reason precautions must be taken when calcium chloride is used in reinforced concrete: </a:t>
            </a:r>
          </a:p>
          <a:p>
            <a:pPr algn="ctr" eaLnBrk="1" hangingPunct="1">
              <a:lnSpc>
                <a:spcPct val="90000"/>
              </a:lnSpc>
              <a:buClr>
                <a:srgbClr val="FFCC00"/>
              </a:buClr>
              <a:buFont typeface="Wingdings" pitchFamily="2" charset="2"/>
              <a:buChar char="ü"/>
              <a:defRPr/>
            </a:pPr>
            <a:r>
              <a:rPr lang="en-US" sz="2800" smtClean="0"/>
              <a:t>ADEQUATE CONCRETE COVER </a:t>
            </a:r>
          </a:p>
          <a:p>
            <a:pPr algn="ctr" eaLnBrk="1" hangingPunct="1">
              <a:lnSpc>
                <a:spcPct val="90000"/>
              </a:lnSpc>
              <a:buClr>
                <a:srgbClr val="FFCC00"/>
              </a:buClr>
              <a:buFont typeface="Wingdings" pitchFamily="2" charset="2"/>
              <a:buChar char="ü"/>
              <a:defRPr/>
            </a:pPr>
            <a:r>
              <a:rPr lang="en-US" sz="2800" smtClean="0"/>
              <a:t>THOROUGH CONSOLIDATION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F8F1175-3F3B-416E-8035-C8B6E929DAFD}"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6987C8C8-DEF0-42F4-B2B6-C67F29046469}" type="slidenum">
              <a:rPr lang="en-US"/>
              <a:pPr>
                <a:defRPr/>
              </a:pPr>
              <a:t>42</a:t>
            </a:fld>
            <a:endParaRPr lang="en-US"/>
          </a:p>
        </p:txBody>
      </p:sp>
      <p:sp>
        <p:nvSpPr>
          <p:cNvPr id="53250" name="Rectangle 2"/>
          <p:cNvSpPr>
            <a:spLocks noGrp="1" noChangeArrowheads="1"/>
          </p:cNvSpPr>
          <p:nvPr>
            <p:ph type="title"/>
          </p:nvPr>
        </p:nvSpPr>
        <p:spPr/>
        <p:txBody>
          <a:bodyPr/>
          <a:lstStyle/>
          <a:p>
            <a:pPr eaLnBrk="1" hangingPunct="1">
              <a:defRPr/>
            </a:pPr>
            <a:r>
              <a:rPr lang="en-US" sz="4000" b="1" smtClean="0">
                <a:solidFill>
                  <a:srgbClr val="D7F92F"/>
                </a:solidFill>
              </a:rPr>
              <a:t>Chemical Effects on Concrete</a:t>
            </a:r>
          </a:p>
        </p:txBody>
      </p:sp>
      <p:sp>
        <p:nvSpPr>
          <p:cNvPr id="53251" name="Rectangle 3"/>
          <p:cNvSpPr>
            <a:spLocks noGrp="1" noChangeArrowheads="1"/>
          </p:cNvSpPr>
          <p:nvPr>
            <p:ph type="body" idx="1"/>
          </p:nvPr>
        </p:nvSpPr>
        <p:spPr>
          <a:xfrm>
            <a:off x="0" y="1600200"/>
            <a:ext cx="9144000" cy="52578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Corrosion is critical in prestressed steel </a:t>
            </a:r>
          </a:p>
          <a:p>
            <a:pPr algn="ctr" eaLnBrk="1" hangingPunct="1">
              <a:buFont typeface="Wingdings" pitchFamily="2" charset="2"/>
              <a:buNone/>
              <a:defRPr/>
            </a:pPr>
            <a:r>
              <a:rPr lang="en-US" smtClean="0"/>
              <a:t>because the surface area of the wires is large and stress differences are greater</a:t>
            </a:r>
          </a:p>
          <a:p>
            <a:pPr algn="ctr" eaLnBrk="1" hangingPunct="1">
              <a:buFont typeface="Wingdings" pitchFamily="2" charset="2"/>
              <a:buNone/>
              <a:defRPr/>
            </a:pPr>
            <a:r>
              <a:rPr lang="en-US" smtClean="0"/>
              <a:t>Calcium chloride is therefore prohibited for prestressed concretes </a:t>
            </a:r>
          </a:p>
          <a:p>
            <a:pPr algn="ctr" eaLnBrk="1" hangingPunct="1">
              <a:buFont typeface="Wingdings" pitchFamily="2" charset="2"/>
              <a:buNone/>
              <a:defRPr/>
            </a:pPr>
            <a:r>
              <a:rPr lang="en-US" smtClean="0"/>
              <a:t>It should not be used in concrete containing a combination of </a:t>
            </a:r>
            <a:r>
              <a:rPr lang="en-US" smtClean="0">
                <a:solidFill>
                  <a:srgbClr val="FFCC00"/>
                </a:solidFill>
              </a:rPr>
              <a:t>dissimilar metals</a:t>
            </a:r>
            <a:r>
              <a:rPr lang="en-US" smtClean="0"/>
              <a:t> or where there is a possibility that </a:t>
            </a:r>
            <a:r>
              <a:rPr lang="en-US" smtClean="0">
                <a:solidFill>
                  <a:srgbClr val="FFCC00"/>
                </a:solidFill>
              </a:rPr>
              <a:t>stray electric currents</a:t>
            </a:r>
            <a:r>
              <a:rPr lang="en-US" smtClean="0"/>
              <a:t> will be present.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63740BA-1548-41C2-8445-47A467117640}"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A1B34319-A0CF-4460-BBB1-CE01723700D7}" type="slidenum">
              <a:rPr lang="en-US"/>
              <a:pPr>
                <a:defRPr/>
              </a:pPr>
              <a:t>43</a:t>
            </a:fld>
            <a:endParaRPr lang="en-US"/>
          </a:p>
        </p:txBody>
      </p:sp>
      <p:sp>
        <p:nvSpPr>
          <p:cNvPr id="55298" name="Rectangle 2"/>
          <p:cNvSpPr>
            <a:spLocks noGrp="1" noChangeArrowheads="1"/>
          </p:cNvSpPr>
          <p:nvPr>
            <p:ph type="title"/>
          </p:nvPr>
        </p:nvSpPr>
        <p:spPr>
          <a:xfrm>
            <a:off x="685800" y="0"/>
            <a:ext cx="7620000" cy="914400"/>
          </a:xfrm>
        </p:spPr>
        <p:txBody>
          <a:bodyPr/>
          <a:lstStyle/>
          <a:p>
            <a:pPr eaLnBrk="1" hangingPunct="1">
              <a:defRPr/>
            </a:pPr>
            <a:r>
              <a:rPr lang="en-US" sz="4000" b="1" smtClean="0">
                <a:solidFill>
                  <a:srgbClr val="D7F92F"/>
                </a:solidFill>
              </a:rPr>
              <a:t>Rebar Corrosion by Cl</a:t>
            </a:r>
            <a:r>
              <a:rPr lang="en-US" sz="4000" b="1" smtClean="0">
                <a:solidFill>
                  <a:srgbClr val="D7F92F"/>
                </a:solidFill>
                <a:cs typeface="Tahoma" pitchFamily="34" charset="0"/>
              </a:rPr>
              <a:t>¯+ CO</a:t>
            </a:r>
            <a:r>
              <a:rPr lang="en-US" sz="2000" b="1" smtClean="0">
                <a:solidFill>
                  <a:srgbClr val="D7F92F"/>
                </a:solidFill>
                <a:cs typeface="Tahoma" pitchFamily="34" charset="0"/>
              </a:rPr>
              <a:t>2</a:t>
            </a:r>
          </a:p>
        </p:txBody>
      </p:sp>
      <p:sp>
        <p:nvSpPr>
          <p:cNvPr id="55299" name="Rectangle 3"/>
          <p:cNvSpPr>
            <a:spLocks noGrp="1" noChangeArrowheads="1"/>
          </p:cNvSpPr>
          <p:nvPr>
            <p:ph type="body" idx="1"/>
          </p:nvPr>
        </p:nvSpPr>
        <p:spPr>
          <a:xfrm>
            <a:off x="0" y="1066800"/>
            <a:ext cx="9144000" cy="5791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90000"/>
              </a:lnSpc>
              <a:buFont typeface="Wingdings" pitchFamily="2" charset="2"/>
              <a:buNone/>
              <a:defRPr/>
            </a:pPr>
            <a:r>
              <a:rPr lang="en-US" sz="2800" smtClean="0"/>
              <a:t>The main frequent cause of corrosion of reinforcement in concrete structure is </a:t>
            </a:r>
          </a:p>
          <a:p>
            <a:pPr algn="ctr" eaLnBrk="1" hangingPunct="1">
              <a:lnSpc>
                <a:spcPct val="90000"/>
              </a:lnSpc>
              <a:buFont typeface="Wingdings" pitchFamily="2" charset="2"/>
              <a:buNone/>
              <a:defRPr/>
            </a:pPr>
            <a:r>
              <a:rPr lang="en-US" sz="2800" smtClean="0"/>
              <a:t>chloride attack and carbonation</a:t>
            </a:r>
            <a:endParaRPr lang="en-US" sz="2800" b="1" smtClean="0"/>
          </a:p>
          <a:p>
            <a:pPr eaLnBrk="1" hangingPunct="1">
              <a:lnSpc>
                <a:spcPct val="90000"/>
              </a:lnSpc>
              <a:buFont typeface="Wingdings" pitchFamily="2" charset="2"/>
              <a:buNone/>
              <a:defRPr/>
            </a:pPr>
            <a:r>
              <a:rPr lang="en-US" sz="2800" smtClean="0"/>
              <a:t>          :Chloride comes from several sources: </a:t>
            </a:r>
          </a:p>
          <a:p>
            <a:pPr eaLnBrk="1" hangingPunct="1">
              <a:lnSpc>
                <a:spcPct val="90000"/>
              </a:lnSpc>
              <a:buClr>
                <a:srgbClr val="FFFF99"/>
              </a:buClr>
              <a:buFont typeface="Wingdings" pitchFamily="2" charset="2"/>
              <a:buChar char="µ"/>
              <a:defRPr/>
            </a:pPr>
            <a:r>
              <a:rPr lang="en-US" sz="2800" smtClean="0"/>
              <a:t>They can be cast in concrete </a:t>
            </a:r>
          </a:p>
          <a:p>
            <a:pPr eaLnBrk="1" hangingPunct="1">
              <a:lnSpc>
                <a:spcPct val="90000"/>
              </a:lnSpc>
              <a:buClr>
                <a:srgbClr val="FFFF99"/>
              </a:buClr>
              <a:buFont typeface="Wingdings" pitchFamily="2" charset="2"/>
              <a:buChar char="µ"/>
              <a:defRPr/>
            </a:pPr>
            <a:r>
              <a:rPr lang="en-US" sz="2800" smtClean="0"/>
              <a:t>Diffuse into concrete as a result of sea salt spray </a:t>
            </a:r>
          </a:p>
          <a:p>
            <a:pPr eaLnBrk="1" hangingPunct="1">
              <a:lnSpc>
                <a:spcPct val="90000"/>
              </a:lnSpc>
              <a:buClr>
                <a:srgbClr val="FFFF99"/>
              </a:buClr>
              <a:buFont typeface="Wingdings" pitchFamily="2" charset="2"/>
              <a:buChar char="µ"/>
              <a:defRPr/>
            </a:pPr>
            <a:r>
              <a:rPr lang="en-US" sz="2800" smtClean="0"/>
              <a:t>Direct seawater wetting. </a:t>
            </a:r>
          </a:p>
          <a:p>
            <a:pPr eaLnBrk="1" hangingPunct="1">
              <a:lnSpc>
                <a:spcPct val="90000"/>
              </a:lnSpc>
              <a:buClr>
                <a:srgbClr val="FFFF99"/>
              </a:buClr>
              <a:buFont typeface="Wingdings" pitchFamily="2" charset="2"/>
              <a:buChar char="µ"/>
              <a:defRPr/>
            </a:pPr>
            <a:r>
              <a:rPr lang="en-US" sz="2800" smtClean="0"/>
              <a:t>Can diffuse into concrete due to chloride de-icing salts </a:t>
            </a:r>
          </a:p>
          <a:p>
            <a:pPr eaLnBrk="1" hangingPunct="1">
              <a:lnSpc>
                <a:spcPct val="90000"/>
              </a:lnSpc>
              <a:buClr>
                <a:srgbClr val="FFFF99"/>
              </a:buClr>
              <a:buFont typeface="Wingdings" pitchFamily="2" charset="2"/>
              <a:buChar char="µ"/>
              <a:defRPr/>
            </a:pPr>
            <a:r>
              <a:rPr lang="en-US" sz="2800" smtClean="0"/>
              <a:t>The storage of chloride substances in concrete tanks and like wise.</a:t>
            </a:r>
            <a:endParaRPr lang="en-US" sz="2800" b="1" smtClean="0"/>
          </a:p>
          <a:p>
            <a:pPr algn="ctr" eaLnBrk="1" hangingPunct="1">
              <a:lnSpc>
                <a:spcPct val="90000"/>
              </a:lnSpc>
              <a:buClr>
                <a:srgbClr val="1AC036"/>
              </a:buClr>
              <a:buFont typeface="Wingdings" pitchFamily="2" charset="2"/>
              <a:buChar char="ü"/>
              <a:defRPr/>
            </a:pPr>
            <a:r>
              <a:rPr lang="en-US" sz="2800" smtClean="0"/>
              <a:t>   The source of CARBONATION of concrete is atmosphere preferably in the areas of industrial and transport activities.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9DD3E69-6946-4B2F-88E4-ED43031CBDE1}"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53BF2109-C4CC-47C9-AB72-41AE1C996081}" type="slidenum">
              <a:rPr lang="en-US"/>
              <a:pPr>
                <a:defRPr/>
              </a:pPr>
              <a:t>44</a:t>
            </a:fld>
            <a:endParaRPr lang="en-US"/>
          </a:p>
        </p:txBody>
      </p:sp>
      <p:sp>
        <p:nvSpPr>
          <p:cNvPr id="56322" name="Rectangle 2"/>
          <p:cNvSpPr>
            <a:spLocks noGrp="1" noChangeArrowheads="1"/>
          </p:cNvSpPr>
          <p:nvPr>
            <p:ph type="title"/>
          </p:nvPr>
        </p:nvSpPr>
        <p:spPr>
          <a:xfrm>
            <a:off x="457200" y="228600"/>
            <a:ext cx="8153400" cy="762000"/>
          </a:xfrm>
        </p:spPr>
        <p:txBody>
          <a:bodyPr/>
          <a:lstStyle/>
          <a:p>
            <a:pPr eaLnBrk="1" hangingPunct="1">
              <a:defRPr/>
            </a:pPr>
            <a:r>
              <a:rPr lang="en-US" sz="4000" b="1" smtClean="0">
                <a:solidFill>
                  <a:srgbClr val="D7F92F"/>
                </a:solidFill>
              </a:rPr>
              <a:t>Rebar Corrosion by Cl</a:t>
            </a:r>
            <a:r>
              <a:rPr lang="en-US" sz="4000" b="1" smtClean="0">
                <a:solidFill>
                  <a:srgbClr val="D7F92F"/>
                </a:solidFill>
                <a:cs typeface="Tahoma" pitchFamily="34" charset="0"/>
              </a:rPr>
              <a:t>¯+ CO</a:t>
            </a:r>
            <a:r>
              <a:rPr lang="en-US" sz="2000" b="1" smtClean="0">
                <a:solidFill>
                  <a:srgbClr val="D7F92F"/>
                </a:solidFill>
                <a:cs typeface="Tahoma" pitchFamily="34" charset="0"/>
              </a:rPr>
              <a:t>2</a:t>
            </a:r>
          </a:p>
        </p:txBody>
      </p:sp>
      <p:sp>
        <p:nvSpPr>
          <p:cNvPr id="56323" name="Rectangle 3"/>
          <p:cNvSpPr>
            <a:spLocks noGrp="1" noChangeArrowheads="1"/>
          </p:cNvSpPr>
          <p:nvPr>
            <p:ph type="body" idx="1"/>
          </p:nvPr>
        </p:nvSpPr>
        <p:spPr>
          <a:xfrm>
            <a:off x="0" y="1143000"/>
            <a:ext cx="9144000" cy="5715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80000"/>
              </a:lnSpc>
              <a:buFont typeface="Wingdings" pitchFamily="2" charset="2"/>
              <a:buNone/>
              <a:defRPr/>
            </a:pPr>
            <a:r>
              <a:rPr lang="en-US" b="1" smtClean="0"/>
              <a:t>  </a:t>
            </a:r>
            <a:r>
              <a:rPr lang="en-US" b="1" smtClean="0">
                <a:latin typeface="Garamond" pitchFamily="18" charset="0"/>
              </a:rPr>
              <a:t>Chlorides corrode </a:t>
            </a:r>
          </a:p>
          <a:p>
            <a:pPr algn="ctr" eaLnBrk="1" hangingPunct="1">
              <a:lnSpc>
                <a:spcPct val="80000"/>
              </a:lnSpc>
              <a:buFont typeface="Wingdings" pitchFamily="2" charset="2"/>
              <a:buNone/>
              <a:defRPr/>
            </a:pPr>
            <a:r>
              <a:rPr lang="en-US" b="1" smtClean="0">
                <a:latin typeface="Garamond" pitchFamily="18" charset="0"/>
              </a:rPr>
              <a:t>reinforcement in three ways: </a:t>
            </a:r>
          </a:p>
          <a:p>
            <a:pPr eaLnBrk="1" hangingPunct="1">
              <a:lnSpc>
                <a:spcPct val="80000"/>
              </a:lnSpc>
              <a:buClr>
                <a:srgbClr val="FFCC00"/>
              </a:buClr>
              <a:buSzTx/>
              <a:buFont typeface="Wingdings" pitchFamily="2" charset="2"/>
              <a:buChar char="Ø"/>
              <a:defRPr/>
            </a:pPr>
            <a:r>
              <a:rPr lang="en-US" b="1" smtClean="0">
                <a:latin typeface="Garamond" pitchFamily="18" charset="0"/>
              </a:rPr>
              <a:t>(1) Chlorides to pass through the protective oxide    film </a:t>
            </a:r>
          </a:p>
          <a:p>
            <a:pPr eaLnBrk="1" hangingPunct="1">
              <a:lnSpc>
                <a:spcPct val="80000"/>
              </a:lnSpc>
              <a:buClr>
                <a:srgbClr val="FFCC00"/>
              </a:buClr>
              <a:buSzTx/>
              <a:buFont typeface="Wingdings" pitchFamily="2" charset="2"/>
              <a:buChar char="Ø"/>
              <a:defRPr/>
            </a:pPr>
            <a:endParaRPr lang="en-US" b="1" smtClean="0">
              <a:latin typeface="Garamond" pitchFamily="18" charset="0"/>
            </a:endParaRPr>
          </a:p>
          <a:p>
            <a:pPr eaLnBrk="1" hangingPunct="1">
              <a:lnSpc>
                <a:spcPct val="80000"/>
              </a:lnSpc>
              <a:buClr>
                <a:srgbClr val="FFCC00"/>
              </a:buClr>
              <a:buSzTx/>
              <a:buFont typeface="Wingdings" pitchFamily="2" charset="2"/>
              <a:buChar char="Ø"/>
              <a:defRPr/>
            </a:pPr>
            <a:r>
              <a:rPr lang="en-US" b="1" smtClean="0">
                <a:latin typeface="Garamond" pitchFamily="18" charset="0"/>
              </a:rPr>
              <a:t>(2) Adsorption of chlorides on the steel surface and thus promoting  the hydration of metal ions and facilitating depassivation and </a:t>
            </a:r>
          </a:p>
          <a:p>
            <a:pPr eaLnBrk="1" hangingPunct="1">
              <a:lnSpc>
                <a:spcPct val="80000"/>
              </a:lnSpc>
              <a:buClr>
                <a:srgbClr val="FFCC00"/>
              </a:buClr>
              <a:buSzTx/>
              <a:buFont typeface="Wingdings" pitchFamily="2" charset="2"/>
              <a:buNone/>
              <a:defRPr/>
            </a:pPr>
            <a:endParaRPr lang="en-US" b="1" smtClean="0">
              <a:latin typeface="Garamond" pitchFamily="18" charset="0"/>
            </a:endParaRPr>
          </a:p>
          <a:p>
            <a:pPr eaLnBrk="1" hangingPunct="1">
              <a:lnSpc>
                <a:spcPct val="80000"/>
              </a:lnSpc>
              <a:buClr>
                <a:srgbClr val="FFCC00"/>
              </a:buClr>
              <a:buSzTx/>
              <a:buFont typeface="Wingdings" pitchFamily="2" charset="2"/>
              <a:buChar char="Ø"/>
              <a:defRPr/>
            </a:pPr>
            <a:r>
              <a:rPr lang="en-US" b="1" smtClean="0">
                <a:latin typeface="Garamond" pitchFamily="18" charset="0"/>
              </a:rPr>
              <a:t>(3) It is supposed that chlorides are able to compete with hydroxyl ions for the ferrous ions produced by corrosion process.</a:t>
            </a:r>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83A2CBE-18EC-4D37-A4CF-97D55308561C}"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2177DEA6-9565-4CA2-B1B0-D3A2602E6912}" type="slidenum">
              <a:rPr lang="en-US"/>
              <a:pPr>
                <a:defRPr/>
              </a:pPr>
              <a:t>45</a:t>
            </a:fld>
            <a:endParaRPr lang="en-US"/>
          </a:p>
        </p:txBody>
      </p:sp>
      <p:sp>
        <p:nvSpPr>
          <p:cNvPr id="57346" name="Rectangle 2"/>
          <p:cNvSpPr>
            <a:spLocks noGrp="1" noChangeArrowheads="1"/>
          </p:cNvSpPr>
          <p:nvPr>
            <p:ph type="title"/>
          </p:nvPr>
        </p:nvSpPr>
        <p:spPr>
          <a:xfrm>
            <a:off x="609600" y="228600"/>
            <a:ext cx="8001000" cy="685800"/>
          </a:xfrm>
        </p:spPr>
        <p:txBody>
          <a:bodyPr/>
          <a:lstStyle/>
          <a:p>
            <a:pPr eaLnBrk="1" hangingPunct="1">
              <a:defRPr/>
            </a:pPr>
            <a:r>
              <a:rPr lang="en-US" sz="4000" b="1" smtClean="0">
                <a:solidFill>
                  <a:srgbClr val="D7F92F"/>
                </a:solidFill>
              </a:rPr>
              <a:t>Rebar Corrosion by Cl</a:t>
            </a:r>
            <a:r>
              <a:rPr lang="en-US" sz="4000" b="1" smtClean="0">
                <a:solidFill>
                  <a:srgbClr val="D7F92F"/>
                </a:solidFill>
                <a:cs typeface="Tahoma" pitchFamily="34" charset="0"/>
              </a:rPr>
              <a:t>¯+ CO</a:t>
            </a:r>
            <a:r>
              <a:rPr lang="en-US" sz="2000" b="1" smtClean="0">
                <a:solidFill>
                  <a:srgbClr val="D7F92F"/>
                </a:solidFill>
                <a:cs typeface="Tahoma" pitchFamily="34" charset="0"/>
              </a:rPr>
              <a:t>2</a:t>
            </a:r>
          </a:p>
        </p:txBody>
      </p:sp>
      <p:sp>
        <p:nvSpPr>
          <p:cNvPr id="57347" name="Rectangle 3"/>
          <p:cNvSpPr>
            <a:spLocks noGrp="1" noChangeArrowheads="1"/>
          </p:cNvSpPr>
          <p:nvPr>
            <p:ph type="body" idx="1"/>
          </p:nvPr>
        </p:nvSpPr>
        <p:spPr>
          <a:xfrm>
            <a:off x="0" y="1143000"/>
            <a:ext cx="9144000" cy="5486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It is reported that a reduction in pH in concrete due to its carbonation will increase the severity of the attack in the presence of chlorides </a:t>
            </a:r>
          </a:p>
          <a:p>
            <a:pPr algn="ctr" eaLnBrk="1" hangingPunct="1">
              <a:buFont typeface="Wingdings" pitchFamily="2" charset="2"/>
              <a:buNone/>
              <a:defRPr/>
            </a:pPr>
            <a:r>
              <a:rPr lang="en-US" smtClean="0"/>
              <a:t>The interactive effects of carbonation and chloride lead to much more rapid corrosion of reinforcement than where both the phenomena act separately </a:t>
            </a:r>
          </a:p>
          <a:p>
            <a:pPr algn="ctr" eaLnBrk="1" hangingPunct="1">
              <a:buClr>
                <a:srgbClr val="FFCC00"/>
              </a:buClr>
              <a:buSzPct val="150000"/>
              <a:buFont typeface="Wingdings" pitchFamily="2" charset="2"/>
              <a:buChar char="ü"/>
              <a:defRPr/>
            </a:pPr>
            <a:r>
              <a:rPr lang="en-US" smtClean="0"/>
              <a:t>The effect is more pronounced </a:t>
            </a:r>
          </a:p>
          <a:p>
            <a:pPr algn="ctr" eaLnBrk="1" hangingPunct="1">
              <a:buClr>
                <a:srgbClr val="FFCC00"/>
              </a:buClr>
              <a:buSzPct val="150000"/>
              <a:buFont typeface="Wingdings" pitchFamily="2" charset="2"/>
              <a:buNone/>
              <a:defRPr/>
            </a:pPr>
            <a:r>
              <a:rPr lang="en-US" smtClean="0"/>
              <a:t>      when the w/c ratio increases</a:t>
            </a:r>
            <a:endParaRPr lang="en-US" b="1" smtClean="0"/>
          </a:p>
          <a:p>
            <a:pPr eaLnBrk="1" hangingPunct="1">
              <a:buFont typeface="Wingdings" pitchFamily="2" charset="2"/>
              <a:buNone/>
              <a:defRPr/>
            </a:pPr>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AB2098DE-D12E-4CAD-A208-7F589ECF7400}"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E4C5E2C3-E3BE-465B-84F7-25FF72DFAF8E}" type="slidenum">
              <a:rPr lang="en-US"/>
              <a:pPr>
                <a:defRPr/>
              </a:pPr>
              <a:t>46</a:t>
            </a:fld>
            <a:endParaRPr lang="en-US"/>
          </a:p>
        </p:txBody>
      </p:sp>
      <p:pic>
        <p:nvPicPr>
          <p:cNvPr id="48132"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057400"/>
            <a:ext cx="91440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26" name="Rectangle 6"/>
          <p:cNvSpPr>
            <a:spLocks noGrp="1" noChangeArrowheads="1"/>
          </p:cNvSpPr>
          <p:nvPr>
            <p:ph type="title"/>
          </p:nvPr>
        </p:nvSpPr>
        <p:spPr>
          <a:xfrm>
            <a:off x="0" y="152400"/>
            <a:ext cx="9144000" cy="19050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2400" smtClean="0"/>
              <a:t>Stages of steel corrosion in concrete, induced by agents such as chlorides or the carbon dioxide. The aggressive agent penetrates in concrete cover, then initiates rust. </a:t>
            </a:r>
            <a:br>
              <a:rPr lang="en-US" sz="2400" smtClean="0"/>
            </a:br>
            <a:r>
              <a:rPr lang="en-US" sz="2400" smtClean="0"/>
              <a:t>This rust grow and can crack the cover</a:t>
            </a:r>
            <a:r>
              <a:rPr lang="en-US"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1A234748-55EE-40D5-86BC-E19B5D813F2B}"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BC42A9C4-4764-4439-94DB-61FB41B2D129}" type="slidenum">
              <a:rPr lang="en-US"/>
              <a:pPr>
                <a:defRPr/>
              </a:pPr>
              <a:t>47</a:t>
            </a:fld>
            <a:endParaRPr lang="en-US"/>
          </a:p>
        </p:txBody>
      </p:sp>
      <p:sp>
        <p:nvSpPr>
          <p:cNvPr id="135172" name="Rectangle 4"/>
          <p:cNvSpPr>
            <a:spLocks noGrp="1" noChangeArrowheads="1"/>
          </p:cNvSpPr>
          <p:nvPr>
            <p:ph type="title"/>
          </p:nvPr>
        </p:nvSpPr>
        <p:spPr>
          <a:xfrm>
            <a:off x="152400" y="0"/>
            <a:ext cx="8991600" cy="2209800"/>
          </a:xfrm>
        </p:spPr>
        <p:txBody>
          <a:bodyPr/>
          <a:lstStyle/>
          <a:p>
            <a:pPr eaLnBrk="1" hangingPunct="1">
              <a:defRPr/>
            </a:pPr>
            <a:r>
              <a:rPr lang="en-US" sz="2000" b="1" smtClean="0"/>
              <a:t>Selecting the appropriate level of corrosion protection is based on many factors such as the level of </a:t>
            </a:r>
            <a:br>
              <a:rPr lang="en-US" sz="2000" b="1" smtClean="0"/>
            </a:br>
            <a:r>
              <a:rPr lang="en-US" sz="2000" b="1" smtClean="0"/>
              <a:t>chloride contamination and carbonation, amount of concrete damage, location of corrosion activity (localized or widespread), the cost and design life of the corrosion protection system, and </a:t>
            </a:r>
            <a:br>
              <a:rPr lang="en-US" sz="2000" b="1" smtClean="0"/>
            </a:br>
            <a:r>
              <a:rPr lang="en-US" sz="2000" b="1" smtClean="0"/>
              <a:t>the expected service life of the structure.</a:t>
            </a:r>
          </a:p>
        </p:txBody>
      </p:sp>
      <p:pic>
        <p:nvPicPr>
          <p:cNvPr id="4915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057400"/>
            <a:ext cx="91440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FF850D3-66A1-4F21-919C-2AEB58E1DB81}"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C0BCB81A-07D0-4892-9513-B15C188D58F5}" type="slidenum">
              <a:rPr lang="en-US"/>
              <a:pPr>
                <a:defRPr/>
              </a:pPr>
              <a:t>48</a:t>
            </a:fld>
            <a:endParaRPr lang="en-US"/>
          </a:p>
        </p:txBody>
      </p:sp>
      <p:sp>
        <p:nvSpPr>
          <p:cNvPr id="58370" name="Rectangle 2"/>
          <p:cNvSpPr>
            <a:spLocks noGrp="1" noChangeArrowheads="1"/>
          </p:cNvSpPr>
          <p:nvPr>
            <p:ph type="title"/>
          </p:nvPr>
        </p:nvSpPr>
        <p:spPr>
          <a:xfrm>
            <a:off x="762000" y="152400"/>
            <a:ext cx="7543800" cy="762000"/>
          </a:xfrm>
        </p:spPr>
        <p:txBody>
          <a:bodyPr/>
          <a:lstStyle/>
          <a:p>
            <a:pPr eaLnBrk="1" hangingPunct="1">
              <a:defRPr/>
            </a:pPr>
            <a:r>
              <a:rPr lang="en-US" b="1" smtClean="0">
                <a:solidFill>
                  <a:srgbClr val="D7F92F"/>
                </a:solidFill>
              </a:rPr>
              <a:t>Carbonation</a:t>
            </a:r>
          </a:p>
        </p:txBody>
      </p:sp>
      <p:sp>
        <p:nvSpPr>
          <p:cNvPr id="58371" name="Rectangle 3"/>
          <p:cNvSpPr>
            <a:spLocks noGrp="1" noChangeArrowheads="1"/>
          </p:cNvSpPr>
          <p:nvPr>
            <p:ph type="body" idx="1"/>
          </p:nvPr>
        </p:nvSpPr>
        <p:spPr>
          <a:xfrm>
            <a:off x="0" y="1066800"/>
            <a:ext cx="9144000" cy="5562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defRPr/>
            </a:pPr>
            <a:endParaRPr lang="en-US" sz="2800" smtClean="0"/>
          </a:p>
          <a:p>
            <a:pPr eaLnBrk="1" hangingPunct="1">
              <a:buFont typeface="Wingdings" pitchFamily="2" charset="2"/>
              <a:buBlip>
                <a:blip r:embed="rId3"/>
              </a:buBlip>
              <a:defRPr/>
            </a:pPr>
            <a:r>
              <a:rPr lang="en-US" sz="2800" smtClean="0"/>
              <a:t>Carbonation of concrete is a process by which carbon dioxide in the ambient air penetrates the concrete and reacts with the hydroxides &amp; calcium carbonate is formed. </a:t>
            </a:r>
          </a:p>
          <a:p>
            <a:pPr eaLnBrk="1" hangingPunct="1">
              <a:buFont typeface="Wingdings" pitchFamily="2" charset="2"/>
              <a:buBlip>
                <a:blip r:embed="rId3"/>
              </a:buBlip>
              <a:defRPr/>
            </a:pPr>
            <a:r>
              <a:rPr lang="en-US" sz="2800" smtClean="0"/>
              <a:t>Carbonation may affect surface durability</a:t>
            </a:r>
          </a:p>
          <a:p>
            <a:pPr eaLnBrk="1" hangingPunct="1">
              <a:buFont typeface="Wingdings" pitchFamily="2" charset="2"/>
              <a:buBlip>
                <a:blip r:embed="rId3"/>
              </a:buBlip>
              <a:defRPr/>
            </a:pPr>
            <a:r>
              <a:rPr lang="en-US" sz="2800" smtClean="0"/>
              <a:t>Carbonation significantly lowers the alkalinity (pH) of the concrete. </a:t>
            </a:r>
          </a:p>
          <a:p>
            <a:pPr eaLnBrk="1" hangingPunct="1">
              <a:buFont typeface="Wingdings" pitchFamily="2" charset="2"/>
              <a:buBlip>
                <a:blip r:embed="rId3"/>
              </a:buBlip>
              <a:defRPr/>
            </a:pPr>
            <a:endParaRPr lang="en-US" sz="2800" smtClean="0"/>
          </a:p>
          <a:p>
            <a:pPr algn="ctr" eaLnBrk="1" hangingPunct="1">
              <a:buFont typeface="Wingdings" pitchFamily="2" charset="2"/>
              <a:buNone/>
              <a:defRPr/>
            </a:pPr>
            <a:r>
              <a:rPr lang="en-US" sz="2000" smtClean="0"/>
              <a:t>High alkalinity is needed to protect embedded steel from corrosion; consequently, concrete should be resistant to carbonation to help </a:t>
            </a:r>
          </a:p>
          <a:p>
            <a:pPr algn="ctr" eaLnBrk="1" hangingPunct="1">
              <a:buFont typeface="Wingdings" pitchFamily="2" charset="2"/>
              <a:buNone/>
              <a:defRPr/>
            </a:pPr>
            <a:r>
              <a:rPr lang="en-US" sz="2000" smtClean="0"/>
              <a:t>prevent steel corrosion</a:t>
            </a:r>
            <a:r>
              <a:rPr lang="en-US" sz="2800" smtClean="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7B89EBA-F1B3-4522-B696-B5595139E377}"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D29B9352-DC78-440A-A04C-41488961CB76}" type="slidenum">
              <a:rPr lang="en-US"/>
              <a:pPr>
                <a:defRPr/>
              </a:pPr>
              <a:t>49</a:t>
            </a:fld>
            <a:endParaRPr lang="en-US"/>
          </a:p>
        </p:txBody>
      </p:sp>
      <p:sp>
        <p:nvSpPr>
          <p:cNvPr id="59394" name="Rectangle 2"/>
          <p:cNvSpPr>
            <a:spLocks noGrp="1" noChangeArrowheads="1"/>
          </p:cNvSpPr>
          <p:nvPr>
            <p:ph type="title"/>
          </p:nvPr>
        </p:nvSpPr>
        <p:spPr>
          <a:xfrm>
            <a:off x="685800" y="152400"/>
            <a:ext cx="8001000" cy="762000"/>
          </a:xfrm>
        </p:spPr>
        <p:txBody>
          <a:bodyPr/>
          <a:lstStyle/>
          <a:p>
            <a:pPr eaLnBrk="1" hangingPunct="1">
              <a:defRPr/>
            </a:pPr>
            <a:r>
              <a:rPr lang="en-US" b="1" smtClean="0">
                <a:solidFill>
                  <a:srgbClr val="D7F92F"/>
                </a:solidFill>
              </a:rPr>
              <a:t>Carbonation</a:t>
            </a:r>
          </a:p>
        </p:txBody>
      </p:sp>
      <p:sp>
        <p:nvSpPr>
          <p:cNvPr id="59395" name="Rectangle 3"/>
          <p:cNvSpPr>
            <a:spLocks noGrp="1" noChangeArrowheads="1"/>
          </p:cNvSpPr>
          <p:nvPr>
            <p:ph type="body" idx="1"/>
          </p:nvPr>
        </p:nvSpPr>
        <p:spPr>
          <a:xfrm>
            <a:off x="0" y="990600"/>
            <a:ext cx="9144000" cy="56388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80000"/>
              </a:lnSpc>
              <a:buFont typeface="Wingdings" pitchFamily="2" charset="2"/>
              <a:buNone/>
              <a:defRPr/>
            </a:pPr>
            <a:r>
              <a:rPr lang="en-US" sz="2800" smtClean="0"/>
              <a:t>The amount of carbonation is significantly increased in </a:t>
            </a:r>
          </a:p>
          <a:p>
            <a:pPr algn="ctr" eaLnBrk="1" hangingPunct="1">
              <a:lnSpc>
                <a:spcPct val="80000"/>
              </a:lnSpc>
              <a:buFont typeface="Wingdings" pitchFamily="2" charset="2"/>
              <a:buNone/>
              <a:defRPr/>
            </a:pPr>
            <a:endParaRPr lang="en-US" sz="2800" smtClean="0"/>
          </a:p>
          <a:p>
            <a:pPr eaLnBrk="1" hangingPunct="1">
              <a:lnSpc>
                <a:spcPct val="80000"/>
              </a:lnSpc>
              <a:buClr>
                <a:srgbClr val="FFCC00"/>
              </a:buClr>
              <a:buSzPct val="110000"/>
              <a:buFont typeface="Wingdings" pitchFamily="2" charset="2"/>
              <a:buChar char="Æ"/>
              <a:defRPr/>
            </a:pPr>
            <a:r>
              <a:rPr lang="en-US" sz="2800" smtClean="0"/>
              <a:t>A high water to cementing materials ratio </a:t>
            </a:r>
          </a:p>
          <a:p>
            <a:pPr eaLnBrk="1" hangingPunct="1">
              <a:lnSpc>
                <a:spcPct val="80000"/>
              </a:lnSpc>
              <a:buClr>
                <a:srgbClr val="FFCC00"/>
              </a:buClr>
              <a:buSzPct val="110000"/>
              <a:buFont typeface="Wingdings" pitchFamily="2" charset="2"/>
              <a:buChar char="Æ"/>
              <a:defRPr/>
            </a:pPr>
            <a:r>
              <a:rPr lang="en-US" sz="2800" smtClean="0"/>
              <a:t>Low cement content, </a:t>
            </a:r>
          </a:p>
          <a:p>
            <a:pPr eaLnBrk="1" hangingPunct="1">
              <a:lnSpc>
                <a:spcPct val="80000"/>
              </a:lnSpc>
              <a:buClr>
                <a:srgbClr val="FFCC00"/>
              </a:buClr>
              <a:buSzPct val="110000"/>
              <a:buFont typeface="Wingdings" pitchFamily="2" charset="2"/>
              <a:buChar char="Æ"/>
              <a:defRPr/>
            </a:pPr>
            <a:r>
              <a:rPr lang="en-US" sz="2800" smtClean="0"/>
              <a:t>Short curing period, </a:t>
            </a:r>
          </a:p>
          <a:p>
            <a:pPr eaLnBrk="1" hangingPunct="1">
              <a:lnSpc>
                <a:spcPct val="80000"/>
              </a:lnSpc>
              <a:buClr>
                <a:srgbClr val="FFCC00"/>
              </a:buClr>
              <a:buSzPct val="110000"/>
              <a:buFont typeface="Wingdings" pitchFamily="2" charset="2"/>
              <a:buChar char="Æ"/>
              <a:defRPr/>
            </a:pPr>
            <a:r>
              <a:rPr lang="en-US" sz="2800" smtClean="0"/>
              <a:t>Low strength, and </a:t>
            </a:r>
          </a:p>
          <a:p>
            <a:pPr eaLnBrk="1" hangingPunct="1">
              <a:lnSpc>
                <a:spcPct val="80000"/>
              </a:lnSpc>
              <a:buClr>
                <a:srgbClr val="FFCC00"/>
              </a:buClr>
              <a:buSzPct val="110000"/>
              <a:buFont typeface="Wingdings" pitchFamily="2" charset="2"/>
              <a:buChar char="Æ"/>
              <a:defRPr/>
            </a:pPr>
            <a:r>
              <a:rPr lang="en-US" sz="2800" smtClean="0"/>
              <a:t>Highly permeable (porous) paste. </a:t>
            </a:r>
          </a:p>
          <a:p>
            <a:pPr eaLnBrk="1" hangingPunct="1">
              <a:lnSpc>
                <a:spcPct val="80000"/>
              </a:lnSpc>
              <a:buClr>
                <a:srgbClr val="FFCC00"/>
              </a:buClr>
              <a:buSzPct val="110000"/>
              <a:buFont typeface="Wingdings" pitchFamily="2" charset="2"/>
              <a:buNone/>
              <a:defRPr/>
            </a:pPr>
            <a:endParaRPr lang="en-US" sz="2800" smtClean="0"/>
          </a:p>
          <a:p>
            <a:pPr eaLnBrk="1" hangingPunct="1">
              <a:lnSpc>
                <a:spcPct val="80000"/>
              </a:lnSpc>
              <a:buClr>
                <a:srgbClr val="FFCC00"/>
              </a:buClr>
              <a:buSzPct val="110000"/>
              <a:buFont typeface="Wingdings" pitchFamily="2" charset="2"/>
              <a:buChar char="Æ"/>
              <a:defRPr/>
            </a:pPr>
            <a:r>
              <a:rPr lang="en-US" sz="2800" smtClean="0"/>
              <a:t>The depth of carbonation in good-quality, well-cured concrete is generally of little practical significance as long as embedded steel has adequate concrete cover.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B13525D1-0856-42FE-8BA8-CC25E06ACBF0}"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AA91DB9B-5F53-4A5F-BC8E-B931E16885AF}" type="slidenum">
              <a:rPr lang="en-US"/>
              <a:pPr>
                <a:defRPr/>
              </a:pPr>
              <a:t>5</a:t>
            </a:fld>
            <a:endParaRPr lang="en-US"/>
          </a:p>
        </p:txBody>
      </p:sp>
      <p:sp>
        <p:nvSpPr>
          <p:cNvPr id="237570" name="Rectangle 2"/>
          <p:cNvSpPr>
            <a:spLocks noGrp="1" noChangeArrowheads="1"/>
          </p:cNvSpPr>
          <p:nvPr>
            <p:ph type="title"/>
          </p:nvPr>
        </p:nvSpPr>
        <p:spPr>
          <a:xfrm>
            <a:off x="990600" y="0"/>
            <a:ext cx="7315200" cy="9906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4000" b="1" smtClean="0">
                <a:solidFill>
                  <a:srgbClr val="D7F92F"/>
                </a:solidFill>
              </a:rPr>
              <a:t>Cracked Prestressed Steel</a:t>
            </a:r>
            <a:r>
              <a:rPr lang="en-US" sz="4000" smtClean="0"/>
              <a:t> </a:t>
            </a:r>
          </a:p>
        </p:txBody>
      </p:sp>
      <p:pic>
        <p:nvPicPr>
          <p:cNvPr id="6149" name="Picture 3" descr="fg61_korrosion_im_stahlbetonbau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F79FF68-21CE-474E-842E-5C0602E80E4D}"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8E1B541E-E1ED-4CCA-8349-3D52C899D8BA}" type="slidenum">
              <a:rPr lang="en-US"/>
              <a:pPr>
                <a:defRPr/>
              </a:pPr>
              <a:t>50</a:t>
            </a:fld>
            <a:endParaRPr lang="en-US"/>
          </a:p>
        </p:txBody>
      </p:sp>
      <p:sp>
        <p:nvSpPr>
          <p:cNvPr id="60418" name="Rectangle 2"/>
          <p:cNvSpPr>
            <a:spLocks noGrp="1" noChangeArrowheads="1"/>
          </p:cNvSpPr>
          <p:nvPr>
            <p:ph type="title"/>
          </p:nvPr>
        </p:nvSpPr>
        <p:spPr>
          <a:xfrm>
            <a:off x="914400" y="0"/>
            <a:ext cx="7924800" cy="762000"/>
          </a:xfrm>
        </p:spPr>
        <p:txBody>
          <a:bodyPr/>
          <a:lstStyle/>
          <a:p>
            <a:pPr eaLnBrk="1" hangingPunct="1">
              <a:defRPr/>
            </a:pPr>
            <a:r>
              <a:rPr lang="en-US" b="1" smtClean="0">
                <a:solidFill>
                  <a:srgbClr val="D7F92F"/>
                </a:solidFill>
              </a:rPr>
              <a:t>Carbonation</a:t>
            </a:r>
          </a:p>
        </p:txBody>
      </p:sp>
      <p:sp>
        <p:nvSpPr>
          <p:cNvPr id="60419" name="Rectangle 3"/>
          <p:cNvSpPr>
            <a:spLocks noGrp="1" noChangeArrowheads="1"/>
          </p:cNvSpPr>
          <p:nvPr>
            <p:ph type="body" idx="1"/>
          </p:nvPr>
        </p:nvSpPr>
        <p:spPr>
          <a:xfrm>
            <a:off x="0" y="762000"/>
            <a:ext cx="9144000" cy="6096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lnSpc>
                <a:spcPct val="90000"/>
              </a:lnSpc>
              <a:buFont typeface="Wingdings" pitchFamily="2" charset="2"/>
              <a:buBlip>
                <a:blip r:embed="rId3"/>
              </a:buBlip>
              <a:defRPr/>
            </a:pPr>
            <a:r>
              <a:rPr lang="en-US" smtClean="0"/>
              <a:t>Depending on the concrete properties,</a:t>
            </a:r>
          </a:p>
          <a:p>
            <a:pPr eaLnBrk="1" hangingPunct="1">
              <a:lnSpc>
                <a:spcPct val="90000"/>
              </a:lnSpc>
              <a:buFont typeface="Wingdings" pitchFamily="2" charset="2"/>
              <a:buBlip>
                <a:blip r:embed="rId3"/>
              </a:buBlip>
              <a:defRPr/>
            </a:pPr>
            <a:r>
              <a:rPr lang="en-US" smtClean="0"/>
              <a:t>Ingredients, </a:t>
            </a:r>
          </a:p>
          <a:p>
            <a:pPr eaLnBrk="1" hangingPunct="1">
              <a:lnSpc>
                <a:spcPct val="90000"/>
              </a:lnSpc>
              <a:buFont typeface="Wingdings" pitchFamily="2" charset="2"/>
              <a:buBlip>
                <a:blip r:embed="rId3"/>
              </a:buBlip>
              <a:defRPr/>
            </a:pPr>
            <a:r>
              <a:rPr lang="en-US" smtClean="0"/>
              <a:t>Age, </a:t>
            </a:r>
          </a:p>
          <a:p>
            <a:pPr eaLnBrk="1" hangingPunct="1">
              <a:lnSpc>
                <a:spcPct val="90000"/>
              </a:lnSpc>
              <a:buFont typeface="Wingdings" pitchFamily="2" charset="2"/>
              <a:buBlip>
                <a:blip r:embed="rId3"/>
              </a:buBlip>
              <a:defRPr/>
            </a:pPr>
            <a:r>
              <a:rPr lang="en-US" smtClean="0"/>
              <a:t>Environmental exposure, </a:t>
            </a:r>
          </a:p>
          <a:p>
            <a:pPr eaLnBrk="1" hangingPunct="1">
              <a:lnSpc>
                <a:spcPct val="90000"/>
              </a:lnSpc>
              <a:buFont typeface="Wingdings" pitchFamily="2" charset="2"/>
              <a:buBlip>
                <a:blip r:embed="rId3"/>
              </a:buBlip>
              <a:defRPr/>
            </a:pPr>
            <a:r>
              <a:rPr lang="en-US" smtClean="0"/>
              <a:t>Concrete with finished surfaces tend to have less carbonation than with formed surfaces. </a:t>
            </a:r>
          </a:p>
          <a:p>
            <a:pPr eaLnBrk="1" hangingPunct="1">
              <a:lnSpc>
                <a:spcPct val="90000"/>
              </a:lnSpc>
              <a:buFont typeface="Wingdings" pitchFamily="2" charset="2"/>
              <a:buNone/>
              <a:defRPr/>
            </a:pPr>
            <a:endParaRPr lang="en-US" smtClean="0"/>
          </a:p>
          <a:p>
            <a:pPr algn="ctr" eaLnBrk="1" hangingPunct="1">
              <a:lnSpc>
                <a:spcPct val="90000"/>
              </a:lnSpc>
              <a:buFont typeface="Wingdings" pitchFamily="2" charset="2"/>
              <a:buNone/>
              <a:defRPr/>
            </a:pPr>
            <a:r>
              <a:rPr lang="en-US" smtClean="0"/>
              <a:t>Carbonation depth with </a:t>
            </a:r>
          </a:p>
          <a:p>
            <a:pPr algn="ctr" eaLnBrk="1" hangingPunct="1">
              <a:lnSpc>
                <a:spcPct val="90000"/>
              </a:lnSpc>
              <a:buFont typeface="Wingdings" pitchFamily="2" charset="2"/>
              <a:buNone/>
              <a:defRPr/>
            </a:pPr>
            <a:r>
              <a:rPr lang="en-US" smtClean="0"/>
              <a:t>finished surfaces is to a depth of 1 to 10 mm and </a:t>
            </a:r>
          </a:p>
          <a:p>
            <a:pPr algn="ctr" eaLnBrk="1" hangingPunct="1">
              <a:lnSpc>
                <a:spcPct val="90000"/>
              </a:lnSpc>
              <a:buFont typeface="Wingdings" pitchFamily="2" charset="2"/>
              <a:buNone/>
              <a:defRPr/>
            </a:pPr>
            <a:r>
              <a:rPr lang="en-US" smtClean="0"/>
              <a:t>for formed surfaces, between 2 to 20 mm after several years of exposure </a:t>
            </a:r>
            <a:endParaRPr lang="en-US" sz="2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D11B6EAD-06CE-4FA9-A349-BC87E7CB1B86}" type="datetime1">
              <a:rPr lang="en-US"/>
              <a:pPr>
                <a:defRPr/>
              </a:pPr>
              <a:t>1/28/2014</a:t>
            </a:fld>
            <a:endParaRPr lang="en-US"/>
          </a:p>
        </p:txBody>
      </p:sp>
      <p:sp>
        <p:nvSpPr>
          <p:cNvPr id="6" name="Slide Number Placeholder 4"/>
          <p:cNvSpPr>
            <a:spLocks noGrp="1"/>
          </p:cNvSpPr>
          <p:nvPr>
            <p:ph type="sldNum" sz="quarter" idx="12"/>
          </p:nvPr>
        </p:nvSpPr>
        <p:spPr/>
        <p:txBody>
          <a:bodyPr/>
          <a:lstStyle/>
          <a:p>
            <a:pPr>
              <a:defRPr/>
            </a:pPr>
            <a:fld id="{A95935E0-1667-45A1-A0C2-67E080369846}" type="slidenum">
              <a:rPr lang="en-US"/>
              <a:pPr>
                <a:defRPr/>
              </a:pPr>
              <a:t>51</a:t>
            </a:fld>
            <a:endParaRPr lang="en-US"/>
          </a:p>
        </p:txBody>
      </p:sp>
      <p:pic>
        <p:nvPicPr>
          <p:cNvPr id="53252"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28800" y="2057400"/>
            <a:ext cx="6019800" cy="455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7222" name="Rectangle 6"/>
          <p:cNvSpPr>
            <a:spLocks noGrp="1" noChangeArrowheads="1"/>
          </p:cNvSpPr>
          <p:nvPr>
            <p:ph type="title"/>
          </p:nvPr>
        </p:nvSpPr>
        <p:spPr>
          <a:xfrm>
            <a:off x="0" y="0"/>
            <a:ext cx="9144000" cy="21336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algn="l" eaLnBrk="1" hangingPunct="1">
              <a:defRPr/>
            </a:pPr>
            <a:r>
              <a:rPr lang="en-US" sz="1800" b="1" smtClean="0"/>
              <a:t>Carbonation destroys concrete’s ability to protect embedded steel from corrosion. All concrete carbonates to a small depth, but reinforcing steel must have adequate concrete cover to prevent carbonation from reaching the steel. This reinforcing bar in a wall had less than 10 mm of concrete cover. After years of exposure, the concrete carbonated to the depth of the bar, allowing the steel to rust and spall the concrete surface.</a:t>
            </a:r>
          </a:p>
        </p:txBody>
      </p:sp>
      <p:sp>
        <p:nvSpPr>
          <p:cNvPr id="53254" name="Rectangle 7" descr="Bouquet"/>
          <p:cNvSpPr>
            <a:spLocks noChangeArrowheads="1"/>
          </p:cNvSpPr>
          <p:nvPr/>
        </p:nvSpPr>
        <p:spPr bwMode="auto">
          <a:xfrm>
            <a:off x="1828800" y="5334000"/>
            <a:ext cx="6019800" cy="1295400"/>
          </a:xfrm>
          <a:prstGeom prst="rect">
            <a:avLst/>
          </a:prstGeom>
          <a:blipFill dpi="0" rotWithShape="1">
            <a:blip r:embed="rId4"/>
            <a:srcRect/>
            <a:tile tx="0" ty="0" sx="100000" sy="100000" flip="none" algn="tl"/>
          </a:blip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9F394290-BD03-4CE5-95E5-79401FDD1C46}" type="datetime1">
              <a:rPr lang="en-US"/>
              <a:pPr>
                <a:defRPr/>
              </a:pPr>
              <a:t>1/28/2014</a:t>
            </a:fld>
            <a:endParaRPr lang="en-US"/>
          </a:p>
        </p:txBody>
      </p:sp>
      <p:sp>
        <p:nvSpPr>
          <p:cNvPr id="7" name="Slide Number Placeholder 5"/>
          <p:cNvSpPr>
            <a:spLocks noGrp="1"/>
          </p:cNvSpPr>
          <p:nvPr>
            <p:ph type="sldNum" sz="quarter" idx="12"/>
          </p:nvPr>
        </p:nvSpPr>
        <p:spPr/>
        <p:txBody>
          <a:bodyPr/>
          <a:lstStyle/>
          <a:p>
            <a:pPr>
              <a:defRPr/>
            </a:pPr>
            <a:fld id="{1E13E804-001C-44AF-B435-522E8EE904BF}" type="slidenum">
              <a:rPr lang="en-US"/>
              <a:pPr>
                <a:defRPr/>
              </a:pPr>
              <a:t>52</a:t>
            </a:fld>
            <a:endParaRPr lang="en-US"/>
          </a:p>
        </p:txBody>
      </p:sp>
      <p:sp>
        <p:nvSpPr>
          <p:cNvPr id="61442" name="Rectangle 2"/>
          <p:cNvSpPr>
            <a:spLocks noGrp="1" noChangeArrowheads="1"/>
          </p:cNvSpPr>
          <p:nvPr>
            <p:ph type="title"/>
          </p:nvPr>
        </p:nvSpPr>
        <p:spPr>
          <a:xfrm>
            <a:off x="685800" y="152400"/>
            <a:ext cx="7772400" cy="838200"/>
          </a:xfrm>
        </p:spPr>
        <p:txBody>
          <a:bodyPr/>
          <a:lstStyle/>
          <a:p>
            <a:pPr eaLnBrk="1" hangingPunct="1">
              <a:defRPr/>
            </a:pPr>
            <a:r>
              <a:rPr lang="en-US" b="1" smtClean="0">
                <a:solidFill>
                  <a:srgbClr val="D7F92F"/>
                </a:solidFill>
              </a:rPr>
              <a:t>Carbonation</a:t>
            </a:r>
          </a:p>
        </p:txBody>
      </p:sp>
      <p:sp>
        <p:nvSpPr>
          <p:cNvPr id="61443" name="Rectangle 3"/>
          <p:cNvSpPr>
            <a:spLocks noGrp="1" noChangeArrowheads="1"/>
          </p:cNvSpPr>
          <p:nvPr>
            <p:ph type="body" idx="1"/>
          </p:nvPr>
        </p:nvSpPr>
        <p:spPr>
          <a:xfrm>
            <a:off x="0" y="990600"/>
            <a:ext cx="9144000" cy="5867400"/>
          </a:xfrm>
          <a:gradFill rotWithShape="1">
            <a:gsLst>
              <a:gs pos="0">
                <a:srgbClr val="1305C3">
                  <a:gamma/>
                  <a:shade val="46275"/>
                  <a:invGamma/>
                </a:srgbClr>
              </a:gs>
              <a:gs pos="50000">
                <a:srgbClr val="1305C3"/>
              </a:gs>
              <a:gs pos="100000">
                <a:srgbClr val="1305C3">
                  <a:gamma/>
                  <a:shade val="46275"/>
                  <a:invGamma/>
                </a:srgbClr>
              </a:gs>
            </a:gsLst>
            <a:lin ang="5400000" scaled="1"/>
          </a:gradFill>
          <a:ln>
            <a:solidFill>
              <a:schemeClr val="tx1"/>
            </a:solidFill>
          </a:ln>
        </p:spPr>
        <p:txBody>
          <a:bodyPr/>
          <a:lstStyle/>
          <a:p>
            <a:pPr algn="ctr" eaLnBrk="1" hangingPunct="1">
              <a:lnSpc>
                <a:spcPct val="90000"/>
              </a:lnSpc>
              <a:buClr>
                <a:srgbClr val="FFCC00"/>
              </a:buClr>
              <a:buSzTx/>
              <a:buFont typeface="Wingdings" pitchFamily="2" charset="2"/>
              <a:buChar char="ü"/>
              <a:defRPr/>
            </a:pPr>
            <a:r>
              <a:rPr lang="en-US" sz="2800" smtClean="0"/>
              <a:t>  The depth of carbonation can be determined by Petrography Techniques </a:t>
            </a:r>
          </a:p>
          <a:p>
            <a:pPr algn="ctr" eaLnBrk="1" hangingPunct="1">
              <a:lnSpc>
                <a:spcPct val="90000"/>
              </a:lnSpc>
              <a:buFont typeface="Wingdings" pitchFamily="2" charset="2"/>
              <a:buNone/>
              <a:defRPr/>
            </a:pPr>
            <a:r>
              <a:rPr lang="en-US" sz="2800" smtClean="0"/>
              <a:t>(ASTM C 856) </a:t>
            </a:r>
          </a:p>
          <a:p>
            <a:pPr algn="ctr" eaLnBrk="1" hangingPunct="1">
              <a:lnSpc>
                <a:spcPct val="90000"/>
              </a:lnSpc>
              <a:buFont typeface="Wingdings" pitchFamily="2" charset="2"/>
              <a:buNone/>
              <a:defRPr/>
            </a:pPr>
            <a:r>
              <a:rPr lang="en-US" sz="2800" smtClean="0"/>
              <a:t>through the observation of calcium carbonate </a:t>
            </a:r>
          </a:p>
          <a:p>
            <a:pPr algn="ctr" eaLnBrk="1" hangingPunct="1">
              <a:lnSpc>
                <a:spcPct val="90000"/>
              </a:lnSpc>
              <a:buFont typeface="Wingdings" pitchFamily="2" charset="2"/>
              <a:buNone/>
              <a:defRPr/>
            </a:pPr>
            <a:endParaRPr lang="en-US" sz="2800" smtClean="0"/>
          </a:p>
          <a:p>
            <a:pPr algn="ctr" eaLnBrk="1" hangingPunct="1">
              <a:lnSpc>
                <a:spcPct val="90000"/>
              </a:lnSpc>
              <a:buClr>
                <a:srgbClr val="FFCC00"/>
              </a:buClr>
              <a:buSzTx/>
              <a:buFont typeface="Wingdings" pitchFamily="2" charset="2"/>
              <a:buChar char="ü"/>
              <a:defRPr/>
            </a:pPr>
            <a:r>
              <a:rPr lang="en-US" sz="2800" smtClean="0"/>
              <a:t>   A phenolphthalein colour test can be also be used to estimate the depth of carbonation by testing the pH of concrete </a:t>
            </a:r>
            <a:r>
              <a:rPr lang="en-US" sz="2000" smtClean="0"/>
              <a:t>(carbonation reduces pH).</a:t>
            </a:r>
            <a:r>
              <a:rPr lang="en-US" sz="2800" smtClean="0"/>
              <a:t> </a:t>
            </a:r>
          </a:p>
          <a:p>
            <a:pPr algn="ctr" eaLnBrk="1" hangingPunct="1">
              <a:lnSpc>
                <a:spcPct val="90000"/>
              </a:lnSpc>
              <a:buClr>
                <a:srgbClr val="FFCC00"/>
              </a:buClr>
              <a:buSzTx/>
              <a:buFont typeface="Wingdings" pitchFamily="2" charset="2"/>
              <a:buNone/>
              <a:defRPr/>
            </a:pPr>
            <a:endParaRPr lang="en-US" sz="2800" smtClean="0"/>
          </a:p>
          <a:p>
            <a:pPr algn="ctr" eaLnBrk="1" hangingPunct="1">
              <a:lnSpc>
                <a:spcPct val="90000"/>
              </a:lnSpc>
              <a:buFont typeface="Wingdings" pitchFamily="2" charset="2"/>
              <a:buNone/>
              <a:defRPr/>
            </a:pPr>
            <a:r>
              <a:rPr lang="en-US" sz="2800" smtClean="0"/>
              <a:t>   Upon application of the phenolphthalein solution to a freshly fractured or freshly cut surface of concrete, </a:t>
            </a:r>
            <a:r>
              <a:rPr lang="en-US" sz="2800" smtClean="0">
                <a:solidFill>
                  <a:srgbClr val="FFCC00"/>
                </a:solidFill>
              </a:rPr>
              <a:t>noncarbonated areas turn </a:t>
            </a:r>
            <a:r>
              <a:rPr lang="en-US" sz="2800" smtClean="0">
                <a:solidFill>
                  <a:srgbClr val="D60000"/>
                </a:solidFill>
              </a:rPr>
              <a:t>red</a:t>
            </a:r>
            <a:r>
              <a:rPr lang="en-US" sz="2800" smtClean="0">
                <a:solidFill>
                  <a:srgbClr val="FFCC00"/>
                </a:solidFill>
              </a:rPr>
              <a:t>   or               </a:t>
            </a:r>
            <a:r>
              <a:rPr lang="en-US" sz="2800" smtClean="0"/>
              <a:t>while </a:t>
            </a:r>
            <a:r>
              <a:rPr lang="en-US" sz="2800" smtClean="0">
                <a:solidFill>
                  <a:srgbClr val="FFCC00"/>
                </a:solidFill>
              </a:rPr>
              <a:t>carbonated areas remain colourless</a:t>
            </a:r>
          </a:p>
        </p:txBody>
      </p:sp>
      <p:sp>
        <p:nvSpPr>
          <p:cNvPr id="54278" name="Text Box 5"/>
          <p:cNvSpPr txBox="1">
            <a:spLocks noChangeArrowheads="1"/>
          </p:cNvSpPr>
          <p:nvPr/>
        </p:nvSpPr>
        <p:spPr bwMode="auto">
          <a:xfrm>
            <a:off x="5029200" y="5791200"/>
            <a:ext cx="762000" cy="3810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b="1">
                <a:solidFill>
                  <a:srgbClr val="FF0000"/>
                </a:solidFill>
              </a:rPr>
              <a:t>RED</a:t>
            </a:r>
            <a:endParaRPr lang="en-US" sz="2000"/>
          </a:p>
        </p:txBody>
      </p:sp>
      <p:sp>
        <p:nvSpPr>
          <p:cNvPr id="54279" name="Text Box 8"/>
          <p:cNvSpPr txBox="1">
            <a:spLocks noChangeArrowheads="1"/>
          </p:cNvSpPr>
          <p:nvPr/>
        </p:nvSpPr>
        <p:spPr bwMode="auto">
          <a:xfrm>
            <a:off x="6324600" y="5791200"/>
            <a:ext cx="1295400" cy="3429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b="1">
                <a:solidFill>
                  <a:srgbClr val="6600CC"/>
                </a:solidFill>
              </a:rPr>
              <a:t>PURPLE</a:t>
            </a:r>
          </a:p>
          <a:p>
            <a:endParaRPr lang="en-US" sz="2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FB16061D-08E9-41E2-B914-B6C5A5CDD181}" type="datetime1">
              <a:rPr lang="en-US"/>
              <a:pPr>
                <a:defRPr/>
              </a:pPr>
              <a:t>1/28/2014</a:t>
            </a:fld>
            <a:endParaRPr lang="en-US"/>
          </a:p>
        </p:txBody>
      </p:sp>
      <p:sp>
        <p:nvSpPr>
          <p:cNvPr id="6" name="Slide Number Placeholder 4"/>
          <p:cNvSpPr>
            <a:spLocks noGrp="1"/>
          </p:cNvSpPr>
          <p:nvPr>
            <p:ph type="sldNum" sz="quarter" idx="12"/>
          </p:nvPr>
        </p:nvSpPr>
        <p:spPr/>
        <p:txBody>
          <a:bodyPr/>
          <a:lstStyle/>
          <a:p>
            <a:pPr>
              <a:defRPr/>
            </a:pPr>
            <a:fld id="{C6029650-8590-4A95-97DD-39DFD8C6237B}" type="slidenum">
              <a:rPr lang="en-US"/>
              <a:pPr>
                <a:defRPr/>
              </a:pPr>
              <a:t>53</a:t>
            </a:fld>
            <a:endParaRPr lang="en-US"/>
          </a:p>
        </p:txBody>
      </p:sp>
      <p:sp>
        <p:nvSpPr>
          <p:cNvPr id="168962" name="Rectangle 2"/>
          <p:cNvSpPr>
            <a:spLocks noGrp="1" noChangeArrowheads="1"/>
          </p:cNvSpPr>
          <p:nvPr>
            <p:ph type="title"/>
          </p:nvPr>
        </p:nvSpPr>
        <p:spPr>
          <a:xfrm>
            <a:off x="762000" y="381000"/>
            <a:ext cx="7924800" cy="685800"/>
          </a:xfrm>
        </p:spPr>
        <p:txBody>
          <a:bodyPr/>
          <a:lstStyle/>
          <a:p>
            <a:pPr eaLnBrk="1" hangingPunct="1">
              <a:defRPr/>
            </a:pPr>
            <a:r>
              <a:rPr lang="en-US" sz="3600" b="1" smtClean="0">
                <a:solidFill>
                  <a:srgbClr val="D7F92F"/>
                </a:solidFill>
              </a:rPr>
              <a:t>Phenolphthalein Testing</a:t>
            </a:r>
          </a:p>
        </p:txBody>
      </p:sp>
      <p:pic>
        <p:nvPicPr>
          <p:cNvPr id="5530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2" name="Rectangle 4"/>
          <p:cNvSpPr>
            <a:spLocks noChangeArrowheads="1"/>
          </p:cNvSpPr>
          <p:nvPr/>
        </p:nvSpPr>
        <p:spPr bwMode="auto">
          <a:xfrm>
            <a:off x="8305800" y="6553200"/>
            <a:ext cx="838200" cy="304800"/>
          </a:xfrm>
          <a:prstGeom prst="rect">
            <a:avLst/>
          </a:prstGeom>
          <a:solidFill>
            <a:srgbClr val="16A62E"/>
          </a:solidFill>
          <a:ln w="9525">
            <a:solidFill>
              <a:srgbClr val="16A62E"/>
            </a:solidFill>
            <a:miter lim="800000"/>
            <a:headEnd/>
            <a:tailEnd/>
          </a:ln>
        </p:spPr>
        <p:txBody>
          <a:bodyPr wrap="none" anchor="ct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fld id="{EDEB2FD7-4368-42C5-9BB2-10FF76CF0F0F}" type="datetime1">
              <a:rPr lang="en-US"/>
              <a:pPr>
                <a:defRPr/>
              </a:pPr>
              <a:t>1/28/2014</a:t>
            </a:fld>
            <a:endParaRPr lang="en-US"/>
          </a:p>
        </p:txBody>
      </p:sp>
      <p:sp>
        <p:nvSpPr>
          <p:cNvPr id="7" name="Slide Number Placeholder 4"/>
          <p:cNvSpPr>
            <a:spLocks noGrp="1"/>
          </p:cNvSpPr>
          <p:nvPr>
            <p:ph type="sldNum" sz="quarter" idx="12"/>
          </p:nvPr>
        </p:nvSpPr>
        <p:spPr/>
        <p:txBody>
          <a:bodyPr/>
          <a:lstStyle/>
          <a:p>
            <a:pPr>
              <a:defRPr/>
            </a:pPr>
            <a:fld id="{3DABB858-FE65-4DBC-8A1B-253FF948B9A2}" type="slidenum">
              <a:rPr lang="en-US"/>
              <a:pPr>
                <a:defRPr/>
              </a:pPr>
              <a:t>54</a:t>
            </a:fld>
            <a:endParaRPr lang="en-US"/>
          </a:p>
        </p:txBody>
      </p:sp>
      <p:pic>
        <p:nvPicPr>
          <p:cNvPr id="5632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0" y="1447800"/>
            <a:ext cx="74676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2035" name="Rectangle 3"/>
          <p:cNvSpPr>
            <a:spLocks noGrp="1" noChangeArrowheads="1"/>
          </p:cNvSpPr>
          <p:nvPr>
            <p:ph type="title"/>
          </p:nvPr>
        </p:nvSpPr>
        <p:spPr>
          <a:xfrm>
            <a:off x="914400" y="152400"/>
            <a:ext cx="7772400" cy="762000"/>
          </a:xfrm>
        </p:spPr>
        <p:txBody>
          <a:bodyPr/>
          <a:lstStyle/>
          <a:p>
            <a:pPr eaLnBrk="1" hangingPunct="1">
              <a:defRPr/>
            </a:pPr>
            <a:r>
              <a:rPr lang="en-US" sz="3600" b="1" smtClean="0">
                <a:solidFill>
                  <a:srgbClr val="D7F92F"/>
                </a:solidFill>
              </a:rPr>
              <a:t>Phenolphthalein Testing</a:t>
            </a:r>
          </a:p>
        </p:txBody>
      </p:sp>
      <p:sp>
        <p:nvSpPr>
          <p:cNvPr id="56326" name="Rectangle 4"/>
          <p:cNvSpPr>
            <a:spLocks noChangeArrowheads="1"/>
          </p:cNvSpPr>
          <p:nvPr/>
        </p:nvSpPr>
        <p:spPr bwMode="auto">
          <a:xfrm>
            <a:off x="838200" y="5562600"/>
            <a:ext cx="1524000" cy="228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56327" name="Rectangle 5"/>
          <p:cNvSpPr>
            <a:spLocks noChangeArrowheads="1"/>
          </p:cNvSpPr>
          <p:nvPr/>
        </p:nvSpPr>
        <p:spPr bwMode="auto">
          <a:xfrm>
            <a:off x="5029200" y="6172200"/>
            <a:ext cx="990600" cy="304800"/>
          </a:xfrm>
          <a:prstGeom prst="rect">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D7E82A2-4F21-4802-BA52-1976B930A38F}"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EC7C8DFB-A21D-4421-B5C3-5F5CEB6CC01D}" type="slidenum">
              <a:rPr lang="en-US"/>
              <a:pPr>
                <a:defRPr/>
              </a:pPr>
              <a:t>55</a:t>
            </a:fld>
            <a:endParaRPr lang="en-US"/>
          </a:p>
        </p:txBody>
      </p:sp>
      <p:sp>
        <p:nvSpPr>
          <p:cNvPr id="62466" name="Rectangle 2"/>
          <p:cNvSpPr>
            <a:spLocks noGrp="1" noChangeArrowheads="1"/>
          </p:cNvSpPr>
          <p:nvPr>
            <p:ph type="title"/>
          </p:nvPr>
        </p:nvSpPr>
        <p:spPr>
          <a:xfrm>
            <a:off x="838200" y="228600"/>
            <a:ext cx="7772400" cy="838200"/>
          </a:xfrm>
        </p:spPr>
        <p:txBody>
          <a:bodyPr/>
          <a:lstStyle/>
          <a:p>
            <a:pPr eaLnBrk="1" hangingPunct="1">
              <a:defRPr/>
            </a:pPr>
            <a:r>
              <a:rPr lang="en-US" b="1" smtClean="0">
                <a:solidFill>
                  <a:srgbClr val="D7F92F"/>
                </a:solidFill>
              </a:rPr>
              <a:t>What is Carbonation?</a:t>
            </a:r>
          </a:p>
        </p:txBody>
      </p:sp>
      <p:sp>
        <p:nvSpPr>
          <p:cNvPr id="62467" name="Rectangle 3"/>
          <p:cNvSpPr>
            <a:spLocks noGrp="1" noChangeArrowheads="1"/>
          </p:cNvSpPr>
          <p:nvPr>
            <p:ph type="body" idx="1"/>
          </p:nvPr>
        </p:nvSpPr>
        <p:spPr>
          <a:xfrm>
            <a:off x="0" y="1524000"/>
            <a:ext cx="9144000" cy="5334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GB" smtClean="0"/>
              <a:t>   Carbonation occurs in concrete because the calcium bearing phases present are attacked by carbon dioxide of the air and converted to calcium carbonate. </a:t>
            </a:r>
          </a:p>
          <a:p>
            <a:pPr algn="ctr" eaLnBrk="1" hangingPunct="1">
              <a:buFont typeface="Wingdings" pitchFamily="2" charset="2"/>
              <a:buNone/>
              <a:defRPr/>
            </a:pPr>
            <a:r>
              <a:rPr lang="en-US" smtClean="0"/>
              <a:t>  Cement paste contains 25-50 wt% calcium hydroxide, which means that the pH of the fresh cement paste is at least 12.5. </a:t>
            </a:r>
          </a:p>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The pH of a fully carbonated paste is ~7.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7649551-3991-44FD-A29A-435050A66D9B}"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5CE9752F-FC13-4557-A59A-BEEB5CB79461}" type="slidenum">
              <a:rPr lang="en-US"/>
              <a:pPr>
                <a:defRPr/>
              </a:pPr>
              <a:t>56</a:t>
            </a:fld>
            <a:endParaRPr lang="en-US"/>
          </a:p>
        </p:txBody>
      </p:sp>
      <p:sp>
        <p:nvSpPr>
          <p:cNvPr id="63490" name="Rectangle 2"/>
          <p:cNvSpPr>
            <a:spLocks noGrp="1" noChangeArrowheads="1"/>
          </p:cNvSpPr>
          <p:nvPr>
            <p:ph type="title"/>
          </p:nvPr>
        </p:nvSpPr>
        <p:spPr>
          <a:xfrm>
            <a:off x="914400" y="0"/>
            <a:ext cx="7848600" cy="838200"/>
          </a:xfrm>
        </p:spPr>
        <p:txBody>
          <a:bodyPr/>
          <a:lstStyle/>
          <a:p>
            <a:pPr eaLnBrk="1" hangingPunct="1">
              <a:defRPr/>
            </a:pPr>
            <a:r>
              <a:rPr lang="en-US" b="1" smtClean="0">
                <a:solidFill>
                  <a:srgbClr val="D7F92F"/>
                </a:solidFill>
              </a:rPr>
              <a:t>What is Carbonation?</a:t>
            </a:r>
          </a:p>
        </p:txBody>
      </p:sp>
      <p:sp>
        <p:nvSpPr>
          <p:cNvPr id="63491" name="Rectangle 3"/>
          <p:cNvSpPr>
            <a:spLocks noGrp="1" noChangeArrowheads="1"/>
          </p:cNvSpPr>
          <p:nvPr>
            <p:ph type="body" idx="1"/>
          </p:nvPr>
        </p:nvSpPr>
        <p:spPr>
          <a:xfrm>
            <a:off x="0" y="990600"/>
            <a:ext cx="9144000" cy="5867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GB" sz="2800" smtClean="0"/>
              <a:t>The concrete will carbonate if CO</a:t>
            </a:r>
            <a:r>
              <a:rPr lang="en-GB" sz="1800" b="1" smtClean="0"/>
              <a:t>2</a:t>
            </a:r>
            <a:r>
              <a:rPr lang="en-GB" sz="2800" smtClean="0"/>
              <a:t> from air or from water enters the concrete according to:</a:t>
            </a:r>
            <a:endParaRPr lang="pt-BR" sz="2800" smtClean="0"/>
          </a:p>
          <a:p>
            <a:pPr algn="ctr" eaLnBrk="1" hangingPunct="1">
              <a:buFont typeface="Wingdings" pitchFamily="2" charset="2"/>
              <a:buNone/>
              <a:defRPr/>
            </a:pPr>
            <a:r>
              <a:rPr lang="pt-BR" sz="2800" smtClean="0"/>
              <a:t>Ca (OH)</a:t>
            </a:r>
            <a:r>
              <a:rPr lang="pt-BR" sz="1800" b="1" smtClean="0"/>
              <a:t>2</a:t>
            </a:r>
            <a:r>
              <a:rPr lang="pt-BR" sz="2800" smtClean="0"/>
              <a:t> + CO</a:t>
            </a:r>
            <a:r>
              <a:rPr lang="pt-BR" sz="1800" b="1" smtClean="0"/>
              <a:t>2</a:t>
            </a:r>
            <a:r>
              <a:rPr lang="pt-BR" sz="2800" smtClean="0"/>
              <a:t> → CaCO</a:t>
            </a:r>
            <a:r>
              <a:rPr lang="pt-BR" sz="1800" b="1" smtClean="0"/>
              <a:t>3</a:t>
            </a:r>
            <a:r>
              <a:rPr lang="pt-BR" sz="2800" smtClean="0"/>
              <a:t> + H</a:t>
            </a:r>
            <a:r>
              <a:rPr lang="pt-BR" sz="1800" b="1" smtClean="0"/>
              <a:t>2</a:t>
            </a:r>
            <a:r>
              <a:rPr lang="pt-BR" sz="2800" smtClean="0"/>
              <a:t>O</a:t>
            </a:r>
          </a:p>
          <a:p>
            <a:pPr eaLnBrk="1" hangingPunct="1">
              <a:buFont typeface="Wingdings" pitchFamily="2" charset="2"/>
              <a:buNone/>
              <a:defRPr/>
            </a:pPr>
            <a:r>
              <a:rPr lang="en-GB" sz="2800" smtClean="0"/>
              <a:t>The carbonation process requires the presence of water because CO</a:t>
            </a:r>
            <a:r>
              <a:rPr lang="en-GB" sz="1800" b="1" smtClean="0"/>
              <a:t>2</a:t>
            </a:r>
            <a:r>
              <a:rPr lang="en-GB" sz="2800" smtClean="0"/>
              <a:t> dissolves in water and forms H</a:t>
            </a:r>
            <a:r>
              <a:rPr lang="en-GB" sz="1800" b="1" smtClean="0"/>
              <a:t>2</a:t>
            </a:r>
            <a:r>
              <a:rPr lang="en-GB" sz="2800" smtClean="0"/>
              <a:t>CO</a:t>
            </a:r>
            <a:r>
              <a:rPr lang="en-GB" sz="1800" b="1" smtClean="0"/>
              <a:t>3</a:t>
            </a:r>
            <a:r>
              <a:rPr lang="en-GB" sz="2800" smtClean="0"/>
              <a:t>. </a:t>
            </a:r>
          </a:p>
          <a:p>
            <a:pPr eaLnBrk="1" hangingPunct="1">
              <a:buFont typeface="Wingdings" pitchFamily="2" charset="2"/>
              <a:buNone/>
              <a:defRPr/>
            </a:pPr>
            <a:r>
              <a:rPr lang="en-GB" sz="2800" smtClean="0"/>
              <a:t>If the concrete is too dry (RH &lt;40%) CO</a:t>
            </a:r>
            <a:r>
              <a:rPr lang="en-GB" sz="1800" b="1" smtClean="0"/>
              <a:t>2</a:t>
            </a:r>
            <a:r>
              <a:rPr lang="en-GB" sz="2800" smtClean="0"/>
              <a:t> cannot dissolve and no carbonation occurs. </a:t>
            </a:r>
          </a:p>
          <a:p>
            <a:pPr eaLnBrk="1" hangingPunct="1">
              <a:buFont typeface="Wingdings" pitchFamily="2" charset="2"/>
              <a:buNone/>
              <a:defRPr/>
            </a:pPr>
            <a:r>
              <a:rPr lang="en-GB" sz="2800" smtClean="0"/>
              <a:t>If on the other hand it is too wet (RH &gt;90%) CO</a:t>
            </a:r>
            <a:r>
              <a:rPr lang="en-GB" sz="1800" b="1" smtClean="0"/>
              <a:t>2</a:t>
            </a:r>
            <a:r>
              <a:rPr lang="en-GB" sz="2800" smtClean="0"/>
              <a:t> cannot enter the concrete and the concrete will not carbonate. </a:t>
            </a:r>
          </a:p>
          <a:p>
            <a:pPr algn="ctr" eaLnBrk="1" hangingPunct="1">
              <a:buFont typeface="Wingdings" pitchFamily="2" charset="2"/>
              <a:buNone/>
              <a:defRPr/>
            </a:pPr>
            <a:r>
              <a:rPr lang="en-GB" sz="2800" smtClean="0"/>
              <a:t>Optimal conditions for carbonation is</a:t>
            </a:r>
          </a:p>
          <a:p>
            <a:pPr algn="ctr" eaLnBrk="1" hangingPunct="1">
              <a:buFont typeface="Wingdings" pitchFamily="2" charset="2"/>
              <a:buNone/>
              <a:defRPr/>
            </a:pPr>
            <a:r>
              <a:rPr lang="en-GB" sz="2800" smtClean="0"/>
              <a:t>RH of 50% (range 40-90%).</a:t>
            </a:r>
            <a:endParaRPr lang="en-US" sz="280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86EC5C3-CC22-4B3B-A9A6-C8C9E1A341AE}"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58F7191C-1F78-414A-B604-22FB58B5CE16}" type="slidenum">
              <a:rPr lang="en-US"/>
              <a:pPr>
                <a:defRPr/>
              </a:pPr>
              <a:t>57</a:t>
            </a:fld>
            <a:endParaRPr lang="en-US"/>
          </a:p>
        </p:txBody>
      </p:sp>
      <p:sp>
        <p:nvSpPr>
          <p:cNvPr id="64514" name="Rectangle 2"/>
          <p:cNvSpPr>
            <a:spLocks noGrp="1" noChangeArrowheads="1"/>
          </p:cNvSpPr>
          <p:nvPr>
            <p:ph type="title"/>
          </p:nvPr>
        </p:nvSpPr>
        <p:spPr>
          <a:xfrm>
            <a:off x="914400" y="0"/>
            <a:ext cx="7772400" cy="1066800"/>
          </a:xfrm>
        </p:spPr>
        <p:txBody>
          <a:bodyPr/>
          <a:lstStyle/>
          <a:p>
            <a:pPr eaLnBrk="1" hangingPunct="1">
              <a:defRPr/>
            </a:pPr>
            <a:r>
              <a:rPr lang="en-US" b="1" smtClean="0">
                <a:solidFill>
                  <a:srgbClr val="D7F92F"/>
                </a:solidFill>
              </a:rPr>
              <a:t>What is Carbonation?</a:t>
            </a:r>
          </a:p>
        </p:txBody>
      </p:sp>
      <p:sp>
        <p:nvSpPr>
          <p:cNvPr id="64515" name="Rectangle 3"/>
          <p:cNvSpPr>
            <a:spLocks noGrp="1" noChangeArrowheads="1"/>
          </p:cNvSpPr>
          <p:nvPr>
            <p:ph type="body" idx="1"/>
          </p:nvPr>
        </p:nvSpPr>
        <p:spPr>
          <a:xfrm>
            <a:off x="0" y="1295400"/>
            <a:ext cx="9144000" cy="5410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buFont typeface="Wingdings" pitchFamily="2" charset="2"/>
              <a:buNone/>
              <a:defRPr/>
            </a:pPr>
            <a:r>
              <a:rPr lang="en-GB" smtClean="0"/>
              <a:t>Normal carbonation results in a decrease of the porosity making the carbonated paste stronger.</a:t>
            </a:r>
          </a:p>
          <a:p>
            <a:pPr eaLnBrk="1" hangingPunct="1">
              <a:buFont typeface="Wingdings" pitchFamily="2" charset="2"/>
              <a:buNone/>
              <a:defRPr/>
            </a:pPr>
            <a:r>
              <a:rPr lang="en-GB" smtClean="0"/>
              <a:t> </a:t>
            </a:r>
          </a:p>
          <a:p>
            <a:pPr eaLnBrk="1" hangingPunct="1">
              <a:buFont typeface="Wingdings" pitchFamily="2" charset="2"/>
              <a:buNone/>
              <a:defRPr/>
            </a:pPr>
            <a:r>
              <a:rPr lang="en-GB" smtClean="0"/>
              <a:t>Carbonation is therefore an advantage in non-reinforced concrete. </a:t>
            </a:r>
          </a:p>
          <a:p>
            <a:pPr algn="ctr" eaLnBrk="1" hangingPunct="1">
              <a:buFont typeface="Wingdings" pitchFamily="2" charset="2"/>
              <a:buNone/>
              <a:defRPr/>
            </a:pPr>
            <a:r>
              <a:rPr lang="en-GB" u="sng" smtClean="0"/>
              <a:t>However</a:t>
            </a:r>
            <a:r>
              <a:rPr lang="en-GB" smtClean="0"/>
              <a:t> </a:t>
            </a:r>
          </a:p>
          <a:p>
            <a:pPr eaLnBrk="1" hangingPunct="1">
              <a:buFont typeface="Wingdings" pitchFamily="2" charset="2"/>
              <a:buNone/>
              <a:defRPr/>
            </a:pPr>
            <a:r>
              <a:rPr lang="en-GB" smtClean="0"/>
              <a:t>It is a disadvantage in reinforced concrete, as pH of carbonated concrete drops to about 7 </a:t>
            </a:r>
          </a:p>
          <a:p>
            <a:pPr eaLnBrk="1" hangingPunct="1">
              <a:buFont typeface="Wingdings" pitchFamily="2" charset="2"/>
              <a:buNone/>
              <a:defRPr/>
            </a:pPr>
            <a:r>
              <a:rPr lang="en-GB" smtClean="0">
                <a:solidFill>
                  <a:srgbClr val="FFFF99"/>
                </a:solidFill>
              </a:rPr>
              <a:t>-</a:t>
            </a:r>
            <a:r>
              <a:rPr lang="en-GB" smtClean="0"/>
              <a:t> </a:t>
            </a:r>
            <a:r>
              <a:rPr lang="en-GB" smtClean="0">
                <a:solidFill>
                  <a:srgbClr val="FFFF99"/>
                </a:solidFill>
              </a:rPr>
              <a:t>a</a:t>
            </a:r>
            <a:r>
              <a:rPr lang="en-GB" smtClean="0"/>
              <a:t> </a:t>
            </a:r>
            <a:r>
              <a:rPr lang="en-GB" smtClean="0">
                <a:solidFill>
                  <a:srgbClr val="FFFF99"/>
                </a:solidFill>
              </a:rPr>
              <a:t>value below the passivation threshold of steel</a:t>
            </a:r>
            <a:r>
              <a:rPr lang="en-GB" smtClean="0"/>
              <a:t>.</a:t>
            </a:r>
            <a:endParaRPr 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3FF50EB-B73F-4A0F-AE90-AB86CAEB92EB}"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4FA7DFE9-5521-4493-8408-3394C831FA2A}" type="slidenum">
              <a:rPr lang="en-US"/>
              <a:pPr>
                <a:defRPr/>
              </a:pPr>
              <a:t>58</a:t>
            </a:fld>
            <a:endParaRPr lang="en-US"/>
          </a:p>
        </p:txBody>
      </p:sp>
      <p:sp>
        <p:nvSpPr>
          <p:cNvPr id="65538" name="Rectangle 2"/>
          <p:cNvSpPr>
            <a:spLocks noGrp="1" noChangeArrowheads="1"/>
          </p:cNvSpPr>
          <p:nvPr>
            <p:ph type="title"/>
          </p:nvPr>
        </p:nvSpPr>
        <p:spPr>
          <a:xfrm>
            <a:off x="381000" y="0"/>
            <a:ext cx="8458200" cy="1143000"/>
          </a:xfrm>
        </p:spPr>
        <p:txBody>
          <a:bodyPr/>
          <a:lstStyle/>
          <a:p>
            <a:pPr eaLnBrk="1" hangingPunct="1">
              <a:defRPr/>
            </a:pPr>
            <a:r>
              <a:rPr lang="en-US" sz="4000" b="1" smtClean="0">
                <a:solidFill>
                  <a:srgbClr val="D7F92F"/>
                </a:solidFill>
              </a:rPr>
              <a:t>How to Recognize Carbonation?</a:t>
            </a:r>
          </a:p>
        </p:txBody>
      </p:sp>
      <p:sp>
        <p:nvSpPr>
          <p:cNvPr id="65539" name="Rectangle 3"/>
          <p:cNvSpPr>
            <a:spLocks noGrp="1" noChangeArrowheads="1"/>
          </p:cNvSpPr>
          <p:nvPr>
            <p:ph type="body" idx="1"/>
          </p:nvPr>
        </p:nvSpPr>
        <p:spPr>
          <a:xfrm>
            <a:off x="0" y="1295400"/>
            <a:ext cx="9144000" cy="5562600"/>
          </a:xfrm>
          <a:solidFill>
            <a:srgbClr val="1305C3"/>
          </a:solidFill>
        </p:spPr>
        <p:txBody>
          <a:bodyPr/>
          <a:lstStyle/>
          <a:p>
            <a:pPr eaLnBrk="1" hangingPunct="1">
              <a:defRPr/>
            </a:pPr>
            <a:endParaRPr lang="en-GB" sz="2800" smtClean="0"/>
          </a:p>
          <a:p>
            <a:pPr eaLnBrk="1" hangingPunct="1">
              <a:defRPr/>
            </a:pPr>
            <a:r>
              <a:rPr lang="en-GB" sz="2800" smtClean="0"/>
              <a:t>Carbonation may be recognized in the field by the presence of a discolored zone in the surface of the concrete. </a:t>
            </a:r>
          </a:p>
          <a:p>
            <a:pPr eaLnBrk="1" hangingPunct="1">
              <a:buFont typeface="Wingdings" pitchFamily="2" charset="2"/>
              <a:buNone/>
              <a:defRPr/>
            </a:pPr>
            <a:r>
              <a:rPr lang="en-GB" sz="2800" smtClean="0"/>
              <a:t>   The colour may be light gray. Carbonation can be visualized by using phenolphthalein. </a:t>
            </a:r>
          </a:p>
          <a:p>
            <a:pPr eaLnBrk="1" hangingPunct="1">
              <a:defRPr/>
            </a:pPr>
            <a:r>
              <a:rPr lang="en-GB" sz="2800" smtClean="0"/>
              <a:t>In the optical microscope carbonation is recognized by the presence of calcite crystals and the absence of calcium hydroxide, ettringite and un-hydrated cement grains. </a:t>
            </a:r>
          </a:p>
          <a:p>
            <a:pPr eaLnBrk="1" hangingPunct="1">
              <a:defRPr/>
            </a:pPr>
            <a:r>
              <a:rPr lang="en-GB" sz="2800" smtClean="0"/>
              <a:t>Porosity is unchanged or lower in the carbonated zone.</a:t>
            </a:r>
            <a:endParaRPr lang="en-US" sz="28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CD8B10C-8333-4DB9-B077-E17278EB047F}"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81842B61-7D78-4021-8B7D-6CB97BAB08F6}" type="slidenum">
              <a:rPr lang="en-US"/>
              <a:pPr>
                <a:defRPr/>
              </a:pPr>
              <a:t>59</a:t>
            </a:fld>
            <a:endParaRPr lang="en-US"/>
          </a:p>
        </p:txBody>
      </p:sp>
      <p:sp>
        <p:nvSpPr>
          <p:cNvPr id="66562" name="Rectangle 2"/>
          <p:cNvSpPr>
            <a:spLocks noGrp="1" noChangeArrowheads="1"/>
          </p:cNvSpPr>
          <p:nvPr>
            <p:ph type="title"/>
          </p:nvPr>
        </p:nvSpPr>
        <p:spPr>
          <a:xfrm>
            <a:off x="762000" y="0"/>
            <a:ext cx="8001000" cy="1143000"/>
          </a:xfrm>
        </p:spPr>
        <p:txBody>
          <a:bodyPr/>
          <a:lstStyle/>
          <a:p>
            <a:pPr eaLnBrk="1" hangingPunct="1">
              <a:defRPr/>
            </a:pPr>
            <a:r>
              <a:rPr lang="en-GB" sz="4000" b="1" smtClean="0">
                <a:solidFill>
                  <a:srgbClr val="D7F92F"/>
                </a:solidFill>
              </a:rPr>
              <a:t>Bi-carbonation - What is That?</a:t>
            </a:r>
            <a:endParaRPr lang="en-US" sz="4000" b="1" smtClean="0">
              <a:solidFill>
                <a:srgbClr val="D7F92F"/>
              </a:solidFill>
            </a:endParaRPr>
          </a:p>
        </p:txBody>
      </p:sp>
      <p:sp>
        <p:nvSpPr>
          <p:cNvPr id="66563" name="Rectangle 3"/>
          <p:cNvSpPr>
            <a:spLocks noGrp="1" noChangeArrowheads="1"/>
          </p:cNvSpPr>
          <p:nvPr>
            <p:ph type="body" idx="1"/>
          </p:nvPr>
        </p:nvSpPr>
        <p:spPr>
          <a:xfrm>
            <a:off x="0" y="1371600"/>
            <a:ext cx="9144000" cy="5486400"/>
          </a:xfrm>
          <a:solidFill>
            <a:srgbClr val="1305C3"/>
          </a:solidFill>
        </p:spPr>
        <p:txBody>
          <a:bodyPr/>
          <a:lstStyle/>
          <a:p>
            <a:pPr algn="ctr" eaLnBrk="1" hangingPunct="1">
              <a:buFont typeface="Wingdings" pitchFamily="2" charset="2"/>
              <a:buNone/>
              <a:defRPr/>
            </a:pPr>
            <a:r>
              <a:rPr lang="en-GB" sz="2800" smtClean="0"/>
              <a:t>Occasionally concrete may suffer from the so called </a:t>
            </a:r>
          </a:p>
          <a:p>
            <a:pPr algn="ctr" eaLnBrk="1" hangingPunct="1">
              <a:buFont typeface="Wingdings" pitchFamily="2" charset="2"/>
              <a:buNone/>
              <a:defRPr/>
            </a:pPr>
            <a:r>
              <a:rPr lang="en-GB" sz="2800" u="sng" smtClean="0"/>
              <a:t>bi-carbonation process</a:t>
            </a:r>
            <a:r>
              <a:rPr lang="en-GB" sz="2800" smtClean="0"/>
              <a:t>. </a:t>
            </a:r>
          </a:p>
          <a:p>
            <a:pPr algn="ctr" eaLnBrk="1" hangingPunct="1">
              <a:buFont typeface="Wingdings" pitchFamily="2" charset="2"/>
              <a:buNone/>
              <a:defRPr/>
            </a:pPr>
            <a:r>
              <a:rPr lang="en-GB" sz="2800" smtClean="0"/>
              <a:t>   Bi-carbonation may occur in concrete with very high water to cement ratio at pH lower than 10. </a:t>
            </a:r>
          </a:p>
          <a:p>
            <a:pPr algn="ctr" eaLnBrk="1" hangingPunct="1">
              <a:buFont typeface="Wingdings" pitchFamily="2" charset="2"/>
              <a:buNone/>
              <a:defRPr/>
            </a:pPr>
            <a:r>
              <a:rPr lang="en-GB" sz="2800" smtClean="0"/>
              <a:t>   Contrary to normal carbonation, bi-carbonation results in an </a:t>
            </a:r>
            <a:r>
              <a:rPr lang="en-GB" sz="2800" u="sng" smtClean="0"/>
              <a:t>increase in porosity</a:t>
            </a:r>
            <a:r>
              <a:rPr lang="en-GB" sz="2800" smtClean="0"/>
              <a:t> making the </a:t>
            </a:r>
            <a:r>
              <a:rPr lang="en-GB" sz="2800" u="sng" smtClean="0"/>
              <a:t>concrete soft and friable</a:t>
            </a:r>
            <a:r>
              <a:rPr lang="en-GB" sz="2800" smtClean="0"/>
              <a:t>. </a:t>
            </a:r>
          </a:p>
          <a:p>
            <a:pPr algn="ctr" eaLnBrk="1" hangingPunct="1">
              <a:buFont typeface="Wingdings" pitchFamily="2" charset="2"/>
              <a:buNone/>
              <a:defRPr/>
            </a:pPr>
            <a:r>
              <a:rPr lang="en-GB" sz="2800" smtClean="0"/>
              <a:t>   Bi-carbonation may be recognized by the presence of large ‘Pop-Corn’ like calcite crystals and the </a:t>
            </a:r>
          </a:p>
          <a:p>
            <a:pPr algn="ctr" eaLnBrk="1" hangingPunct="1">
              <a:buFont typeface="Wingdings" pitchFamily="2" charset="2"/>
              <a:buNone/>
              <a:defRPr/>
            </a:pPr>
            <a:r>
              <a:rPr lang="en-GB" sz="2800" u="sng" smtClean="0"/>
              <a:t>highly porous paste</a:t>
            </a:r>
            <a:endParaRPr lang="en-US" sz="28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7E93FB9-E74E-45EE-8548-A23AF859D06E}"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728817E0-C2BD-4B7A-9558-7134198FF9C2}" type="slidenum">
              <a:rPr lang="en-US"/>
              <a:pPr>
                <a:defRPr/>
              </a:pPr>
              <a:t>6</a:t>
            </a:fld>
            <a:endParaRPr lang="en-US"/>
          </a:p>
        </p:txBody>
      </p:sp>
      <p:sp>
        <p:nvSpPr>
          <p:cNvPr id="14339" name="Rectangle 3"/>
          <p:cNvSpPr>
            <a:spLocks noGrp="1" noChangeArrowheads="1"/>
          </p:cNvSpPr>
          <p:nvPr>
            <p:ph type="body" idx="1"/>
          </p:nvPr>
        </p:nvSpPr>
        <p:spPr>
          <a:xfrm>
            <a:off x="152400" y="1524000"/>
            <a:ext cx="8991600" cy="5029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‘2005 Report card for America’s Infrastructure’, detailed the results of an evaluation study by ASCE on the condition of roads, bridges, transit systems and a variety of other structures. </a:t>
            </a:r>
          </a:p>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Providing each category with a grade A through F, </a:t>
            </a:r>
            <a:r>
              <a:rPr lang="en-US" smtClean="0">
                <a:solidFill>
                  <a:srgbClr val="D7F92F"/>
                </a:solidFill>
              </a:rPr>
              <a:t>A being best</a:t>
            </a:r>
            <a:r>
              <a:rPr lang="en-US" smtClean="0"/>
              <a:t> and </a:t>
            </a:r>
            <a:r>
              <a:rPr lang="en-US" smtClean="0">
                <a:solidFill>
                  <a:srgbClr val="D7F92F"/>
                </a:solidFill>
              </a:rPr>
              <a:t>F being worst</a:t>
            </a:r>
            <a:r>
              <a:rPr lang="en-US" smtClean="0"/>
              <a:t>, ASCE gave </a:t>
            </a:r>
            <a:r>
              <a:rPr lang="en-US" smtClean="0">
                <a:solidFill>
                  <a:srgbClr val="D7F92F"/>
                </a:solidFill>
              </a:rPr>
              <a:t>U.S. infrastructure an overall score of D</a:t>
            </a:r>
            <a:endParaRPr lang="en-US" smtClean="0"/>
          </a:p>
        </p:txBody>
      </p:sp>
      <p:sp>
        <p:nvSpPr>
          <p:cNvPr id="14340" name="Rectangle 4"/>
          <p:cNvSpPr>
            <a:spLocks noGrp="1" noChangeArrowheads="1"/>
          </p:cNvSpPr>
          <p:nvPr>
            <p:ph type="title"/>
          </p:nvPr>
        </p:nvSpPr>
        <p:spPr>
          <a:xfrm>
            <a:off x="533400" y="0"/>
            <a:ext cx="8229600" cy="1371600"/>
          </a:xfrm>
        </p:spPr>
        <p:txBody>
          <a:bodyPr/>
          <a:lstStyle/>
          <a:p>
            <a:pPr eaLnBrk="1" hangingPunct="1">
              <a:defRPr/>
            </a:pPr>
            <a:r>
              <a:rPr lang="en-US" b="1" dirty="0" smtClean="0">
                <a:solidFill>
                  <a:srgbClr val="D7F92F"/>
                </a:solidFill>
              </a:rPr>
              <a:t>Decay of Infrastructure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1D5E7E3-1732-4AF6-BF78-069C9F9ACC23}"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7AF2F3A2-7B1C-4FFC-B888-521A1F4F8B87}" type="slidenum">
              <a:rPr lang="en-US"/>
              <a:pPr>
                <a:defRPr/>
              </a:pPr>
              <a:t>60</a:t>
            </a:fld>
            <a:endParaRPr lang="en-US"/>
          </a:p>
        </p:txBody>
      </p:sp>
      <p:sp>
        <p:nvSpPr>
          <p:cNvPr id="67586" name="Rectangle 2"/>
          <p:cNvSpPr>
            <a:spLocks noGrp="1" noChangeArrowheads="1"/>
          </p:cNvSpPr>
          <p:nvPr>
            <p:ph type="title"/>
          </p:nvPr>
        </p:nvSpPr>
        <p:spPr>
          <a:xfrm>
            <a:off x="762000" y="0"/>
            <a:ext cx="7848600" cy="1066800"/>
          </a:xfrm>
        </p:spPr>
        <p:txBody>
          <a:bodyPr/>
          <a:lstStyle/>
          <a:p>
            <a:pPr eaLnBrk="1" hangingPunct="1">
              <a:defRPr/>
            </a:pPr>
            <a:r>
              <a:rPr lang="en-US" sz="4000" b="1" smtClean="0">
                <a:solidFill>
                  <a:srgbClr val="D7F92F"/>
                </a:solidFill>
              </a:rPr>
              <a:t>Corrosion Control in Concrete</a:t>
            </a:r>
          </a:p>
        </p:txBody>
      </p:sp>
      <p:sp>
        <p:nvSpPr>
          <p:cNvPr id="67587" name="Rectangle 3"/>
          <p:cNvSpPr>
            <a:spLocks noGrp="1" noChangeArrowheads="1"/>
          </p:cNvSpPr>
          <p:nvPr>
            <p:ph type="body" idx="1"/>
          </p:nvPr>
        </p:nvSpPr>
        <p:spPr>
          <a:xfrm>
            <a:off x="457200" y="1371600"/>
            <a:ext cx="8229600" cy="5105400"/>
          </a:xfrm>
          <a:solidFill>
            <a:srgbClr val="1305C3"/>
          </a:solidFill>
        </p:spPr>
        <p:txBody>
          <a:bodyPr/>
          <a:lstStyle/>
          <a:p>
            <a:pPr marL="400050" indent="-400050" algn="ctr" eaLnBrk="1" hangingPunct="1">
              <a:buFont typeface="Wingdings" pitchFamily="2" charset="2"/>
              <a:buNone/>
              <a:defRPr/>
            </a:pPr>
            <a:r>
              <a:rPr lang="en-US" b="1" smtClean="0"/>
              <a:t>The control methods can be divided into two major areas</a:t>
            </a:r>
          </a:p>
          <a:p>
            <a:pPr marL="400050" indent="-400050" eaLnBrk="1" hangingPunct="1">
              <a:buFont typeface="Wingdings" pitchFamily="2" charset="2"/>
              <a:buNone/>
              <a:defRPr/>
            </a:pPr>
            <a:endParaRPr lang="en-US" b="1" smtClean="0"/>
          </a:p>
          <a:p>
            <a:pPr marL="400050" indent="-400050" eaLnBrk="1" hangingPunct="1">
              <a:buClr>
                <a:srgbClr val="FFFF99"/>
              </a:buClr>
              <a:buSzTx/>
              <a:buFont typeface="Wingdings" pitchFamily="2" charset="2"/>
              <a:buChar char="è"/>
              <a:defRPr/>
            </a:pPr>
            <a:r>
              <a:rPr lang="en-US" b="1" smtClean="0"/>
              <a:t>Corrosion control in new concrete   construction</a:t>
            </a:r>
          </a:p>
          <a:p>
            <a:pPr marL="400050" indent="-400050" eaLnBrk="1" hangingPunct="1">
              <a:buClr>
                <a:srgbClr val="FFFF99"/>
              </a:buClr>
              <a:buSzTx/>
              <a:buFont typeface="Wingdings" pitchFamily="2" charset="2"/>
              <a:buChar char="è"/>
              <a:defRPr/>
            </a:pPr>
            <a:endParaRPr lang="en-US" b="1" smtClean="0"/>
          </a:p>
          <a:p>
            <a:pPr marL="400050" indent="-400050" eaLnBrk="1" hangingPunct="1">
              <a:buClr>
                <a:srgbClr val="FFFF99"/>
              </a:buClr>
              <a:buSzTx/>
              <a:buFont typeface="Wingdings" pitchFamily="2" charset="2"/>
              <a:buChar char="è"/>
              <a:defRPr/>
            </a:pPr>
            <a:r>
              <a:rPr lang="en-US" b="1" smtClean="0"/>
              <a:t>Corrosion control for rehabilitation  of existing concrete structures</a:t>
            </a:r>
          </a:p>
          <a:p>
            <a:pPr marL="400050" indent="-400050" eaLnBrk="1" hangingPunct="1">
              <a:buClr>
                <a:srgbClr val="FFFF99"/>
              </a:buClr>
              <a:buSzTx/>
              <a:buFont typeface="Wingdings" pitchFamily="2" charset="2"/>
              <a:buChar char="è"/>
              <a:defRPr/>
            </a:pPr>
            <a:endParaRPr lang="en-US" b="1" u="sng"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003EFFA-DF85-455B-B27E-42450B845863}"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D2D808EC-F9AB-45FC-9495-51198454FE7A}" type="slidenum">
              <a:rPr lang="en-US"/>
              <a:pPr>
                <a:defRPr/>
              </a:pPr>
              <a:t>61</a:t>
            </a:fld>
            <a:endParaRPr lang="en-US"/>
          </a:p>
        </p:txBody>
      </p:sp>
      <p:sp>
        <p:nvSpPr>
          <p:cNvPr id="68610" name="Rectangle 2"/>
          <p:cNvSpPr>
            <a:spLocks noGrp="1" noChangeArrowheads="1"/>
          </p:cNvSpPr>
          <p:nvPr>
            <p:ph type="title"/>
          </p:nvPr>
        </p:nvSpPr>
        <p:spPr>
          <a:xfrm>
            <a:off x="685800" y="0"/>
            <a:ext cx="7924800" cy="1066800"/>
          </a:xfrm>
        </p:spPr>
        <p:txBody>
          <a:bodyPr/>
          <a:lstStyle/>
          <a:p>
            <a:pPr eaLnBrk="1" hangingPunct="1">
              <a:defRPr/>
            </a:pPr>
            <a:r>
              <a:rPr lang="en-US" sz="4000" b="1" smtClean="0">
                <a:solidFill>
                  <a:srgbClr val="D7F92F"/>
                </a:solidFill>
              </a:rPr>
              <a:t>Corrosion Control in Concrete</a:t>
            </a:r>
          </a:p>
        </p:txBody>
      </p:sp>
      <p:sp>
        <p:nvSpPr>
          <p:cNvPr id="68611" name="Rectangle 3"/>
          <p:cNvSpPr>
            <a:spLocks noGrp="1" noChangeArrowheads="1"/>
          </p:cNvSpPr>
          <p:nvPr>
            <p:ph type="body" idx="1"/>
          </p:nvPr>
        </p:nvSpPr>
        <p:spPr>
          <a:xfrm>
            <a:off x="0" y="1066800"/>
            <a:ext cx="9144000" cy="5562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z="2800" smtClean="0"/>
              <a:t>The use of </a:t>
            </a:r>
          </a:p>
          <a:p>
            <a:pPr eaLnBrk="1" hangingPunct="1">
              <a:buFont typeface="Wingdings" pitchFamily="2" charset="2"/>
              <a:buBlip>
                <a:blip r:embed="rId3"/>
              </a:buBlip>
              <a:defRPr/>
            </a:pPr>
            <a:r>
              <a:rPr lang="en-US" sz="2800" smtClean="0"/>
              <a:t>Good construction design and procedures</a:t>
            </a:r>
          </a:p>
          <a:p>
            <a:pPr eaLnBrk="1" hangingPunct="1">
              <a:buFont typeface="Wingdings" pitchFamily="2" charset="2"/>
              <a:buBlip>
                <a:blip r:embed="rId3"/>
              </a:buBlip>
              <a:defRPr/>
            </a:pPr>
            <a:r>
              <a:rPr lang="en-US" sz="2800" smtClean="0"/>
              <a:t>Adequate concrete cover depth, </a:t>
            </a:r>
          </a:p>
          <a:p>
            <a:pPr eaLnBrk="1" hangingPunct="1">
              <a:buFont typeface="Wingdings" pitchFamily="2" charset="2"/>
              <a:buBlip>
                <a:blip r:embed="rId3"/>
              </a:buBlip>
              <a:defRPr/>
            </a:pPr>
            <a:r>
              <a:rPr lang="en-US" sz="2800" smtClean="0"/>
              <a:t>Corrosion-inhibiting admixture, and </a:t>
            </a:r>
          </a:p>
          <a:p>
            <a:pPr eaLnBrk="1" hangingPunct="1">
              <a:buFont typeface="Wingdings" pitchFamily="2" charset="2"/>
              <a:buBlip>
                <a:blip r:embed="rId3"/>
              </a:buBlip>
              <a:defRPr/>
            </a:pPr>
            <a:r>
              <a:rPr lang="en-US" sz="2800" smtClean="0"/>
              <a:t>Low-permeability concrete </a:t>
            </a:r>
          </a:p>
          <a:p>
            <a:pPr algn="ctr" eaLnBrk="1" hangingPunct="1">
              <a:buFont typeface="Wingdings" pitchFamily="2" charset="2"/>
              <a:buNone/>
              <a:defRPr/>
            </a:pPr>
            <a:r>
              <a:rPr lang="en-US" sz="2800" smtClean="0"/>
              <a:t>alone will not abate the problem </a:t>
            </a:r>
          </a:p>
          <a:p>
            <a:pPr algn="ctr" eaLnBrk="1" hangingPunct="1">
              <a:buFont typeface="Wingdings" pitchFamily="2" charset="2"/>
              <a:buNone/>
              <a:defRPr/>
            </a:pPr>
            <a:r>
              <a:rPr lang="en-US" sz="2800" smtClean="0"/>
              <a:t>because concrete has a tendency to crack inordinately </a:t>
            </a:r>
          </a:p>
          <a:p>
            <a:pPr algn="ctr" eaLnBrk="1" hangingPunct="1">
              <a:buFont typeface="Wingdings" pitchFamily="2" charset="2"/>
              <a:buNone/>
              <a:defRPr/>
            </a:pPr>
            <a:r>
              <a:rPr lang="en-US" sz="2800" smtClean="0"/>
              <a:t>Even </a:t>
            </a:r>
            <a:r>
              <a:rPr lang="en-US" sz="2800" u="sng" smtClean="0"/>
              <a:t>corrosion-inhibiting admixture</a:t>
            </a:r>
            <a:r>
              <a:rPr lang="en-US" sz="2800" smtClean="0"/>
              <a:t> for concrete would likely not be of use when the concrete cracked. </a:t>
            </a:r>
          </a:p>
          <a:p>
            <a:pPr algn="ctr" eaLnBrk="1" hangingPunct="1">
              <a:buFont typeface="Wingdings" pitchFamily="2" charset="2"/>
              <a:buNone/>
              <a:defRPr/>
            </a:pPr>
            <a:r>
              <a:rPr lang="en-US" sz="2800" smtClean="0"/>
              <a:t>This situation essentially leaves the reinforcing steel itself as the last line of defense against corrosion.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605CA50-365B-4B58-9FA7-0D25547FA3E2}"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FA7C09EA-95DE-4AA1-8195-52909146153D}" type="slidenum">
              <a:rPr lang="en-US"/>
              <a:pPr>
                <a:defRPr/>
              </a:pPr>
              <a:t>62</a:t>
            </a:fld>
            <a:endParaRPr lang="en-US"/>
          </a:p>
        </p:txBody>
      </p:sp>
      <p:sp>
        <p:nvSpPr>
          <p:cNvPr id="69634" name="Rectangle 2"/>
          <p:cNvSpPr>
            <a:spLocks noGrp="1" noChangeArrowheads="1"/>
          </p:cNvSpPr>
          <p:nvPr>
            <p:ph type="title"/>
          </p:nvPr>
        </p:nvSpPr>
        <p:spPr>
          <a:xfrm>
            <a:off x="609600" y="381000"/>
            <a:ext cx="8077200" cy="533400"/>
          </a:xfrm>
        </p:spPr>
        <p:txBody>
          <a:bodyPr/>
          <a:lstStyle/>
          <a:p>
            <a:pPr eaLnBrk="1" hangingPunct="1">
              <a:defRPr/>
            </a:pPr>
            <a:r>
              <a:rPr lang="en-US" sz="4000" b="1" smtClean="0">
                <a:solidFill>
                  <a:srgbClr val="D7F92F"/>
                </a:solidFill>
              </a:rPr>
              <a:t>Use of a Barrier System</a:t>
            </a:r>
          </a:p>
        </p:txBody>
      </p:sp>
      <p:sp>
        <p:nvSpPr>
          <p:cNvPr id="69635" name="Rectangle 3"/>
          <p:cNvSpPr>
            <a:spLocks noGrp="1" noChangeArrowheads="1"/>
          </p:cNvSpPr>
          <p:nvPr>
            <p:ph type="body" idx="1"/>
          </p:nvPr>
        </p:nvSpPr>
        <p:spPr>
          <a:xfrm>
            <a:off x="0" y="1524000"/>
            <a:ext cx="9144000" cy="5334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The use of a barrier system on the reinforcing steel: </a:t>
            </a:r>
          </a:p>
          <a:p>
            <a:pPr algn="ctr" eaLnBrk="1" hangingPunct="1">
              <a:buFont typeface="Wingdings" pitchFamily="2" charset="2"/>
              <a:buNone/>
              <a:defRPr/>
            </a:pPr>
            <a:r>
              <a:rPr lang="en-US" smtClean="0"/>
              <a:t>such as </a:t>
            </a:r>
            <a:r>
              <a:rPr lang="en-US" u="sng" smtClean="0"/>
              <a:t>Epoxy Coating</a:t>
            </a:r>
            <a:r>
              <a:rPr lang="en-US" smtClean="0"/>
              <a:t> or </a:t>
            </a:r>
          </a:p>
          <a:p>
            <a:pPr algn="ctr" eaLnBrk="1" hangingPunct="1">
              <a:buFont typeface="Wingdings" pitchFamily="2" charset="2"/>
              <a:buNone/>
              <a:defRPr/>
            </a:pPr>
            <a:r>
              <a:rPr lang="en-US" smtClean="0"/>
              <a:t>other </a:t>
            </a:r>
            <a:r>
              <a:rPr lang="en-US" u="sng" smtClean="0"/>
              <a:t>Organic</a:t>
            </a:r>
            <a:r>
              <a:rPr lang="en-US" smtClean="0"/>
              <a:t> or even other possible </a:t>
            </a:r>
          </a:p>
          <a:p>
            <a:pPr algn="ctr" eaLnBrk="1" hangingPunct="1">
              <a:buFont typeface="Wingdings" pitchFamily="2" charset="2"/>
              <a:buNone/>
              <a:defRPr/>
            </a:pPr>
            <a:r>
              <a:rPr lang="en-US" u="sng" smtClean="0"/>
              <a:t>Metallic Coatings</a:t>
            </a:r>
            <a:r>
              <a:rPr lang="en-US" smtClean="0"/>
              <a:t>- </a:t>
            </a:r>
          </a:p>
          <a:p>
            <a:pPr algn="ctr" eaLnBrk="1" hangingPunct="1">
              <a:buFont typeface="Wingdings" pitchFamily="2" charset="2"/>
              <a:buNone/>
              <a:defRPr/>
            </a:pPr>
            <a:r>
              <a:rPr lang="en-US" smtClean="0"/>
              <a:t>is even more critical in abating this </a:t>
            </a:r>
          </a:p>
          <a:p>
            <a:pPr algn="ctr" eaLnBrk="1" hangingPunct="1">
              <a:buFont typeface="Wingdings" pitchFamily="2" charset="2"/>
              <a:buNone/>
              <a:defRPr/>
            </a:pPr>
            <a:r>
              <a:rPr lang="en-US" smtClean="0"/>
              <a:t>costly corrosion problem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714E676-CDD5-444A-BFB5-D6612BC28A3C}"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6A04E69D-BB68-4E8E-B80B-2DD03DAF3B03}" type="slidenum">
              <a:rPr lang="en-US"/>
              <a:pPr>
                <a:defRPr/>
              </a:pPr>
              <a:t>63</a:t>
            </a:fld>
            <a:endParaRPr lang="en-US"/>
          </a:p>
        </p:txBody>
      </p:sp>
      <p:sp>
        <p:nvSpPr>
          <p:cNvPr id="70658" name="Rectangle 2"/>
          <p:cNvSpPr>
            <a:spLocks noGrp="1" noChangeArrowheads="1"/>
          </p:cNvSpPr>
          <p:nvPr>
            <p:ph type="title"/>
          </p:nvPr>
        </p:nvSpPr>
        <p:spPr>
          <a:xfrm>
            <a:off x="0" y="0"/>
            <a:ext cx="9144000" cy="1371600"/>
          </a:xfrm>
        </p:spPr>
        <p:txBody>
          <a:bodyPr/>
          <a:lstStyle/>
          <a:p>
            <a:pPr eaLnBrk="1" hangingPunct="1">
              <a:defRPr/>
            </a:pPr>
            <a:r>
              <a:rPr lang="en-US" sz="4000" b="1" smtClean="0">
                <a:solidFill>
                  <a:srgbClr val="D7F92F"/>
                </a:solidFill>
              </a:rPr>
              <a:t>Embedded Epoxy-coated </a:t>
            </a:r>
            <a:br>
              <a:rPr lang="en-US" sz="4000" b="1" smtClean="0">
                <a:solidFill>
                  <a:srgbClr val="D7F92F"/>
                </a:solidFill>
              </a:rPr>
            </a:br>
            <a:r>
              <a:rPr lang="en-US" sz="4000" b="1" smtClean="0">
                <a:solidFill>
                  <a:srgbClr val="D7F92F"/>
                </a:solidFill>
              </a:rPr>
              <a:t>Steel Bars</a:t>
            </a:r>
          </a:p>
        </p:txBody>
      </p:sp>
      <p:sp>
        <p:nvSpPr>
          <p:cNvPr id="70659" name="Rectangle 3"/>
          <p:cNvSpPr>
            <a:spLocks noGrp="1" noChangeArrowheads="1"/>
          </p:cNvSpPr>
          <p:nvPr>
            <p:ph type="body" idx="1"/>
          </p:nvPr>
        </p:nvSpPr>
        <p:spPr>
          <a:xfrm>
            <a:off x="0" y="1447800"/>
            <a:ext cx="9144000" cy="5410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90000"/>
              </a:lnSpc>
              <a:buFont typeface="Wingdings" pitchFamily="2" charset="2"/>
              <a:buNone/>
              <a:defRPr/>
            </a:pPr>
            <a:r>
              <a:rPr lang="en-US" smtClean="0"/>
              <a:t>Many successful performances of embedded epoxy-coated steel bars in different projects indicate that </a:t>
            </a:r>
          </a:p>
          <a:p>
            <a:pPr algn="ctr" eaLnBrk="1" hangingPunct="1">
              <a:lnSpc>
                <a:spcPct val="90000"/>
              </a:lnSpc>
              <a:buFont typeface="Wingdings" pitchFamily="2" charset="2"/>
              <a:buNone/>
              <a:defRPr/>
            </a:pPr>
            <a:r>
              <a:rPr lang="en-US" smtClean="0"/>
              <a:t>When used in exposure conditions that </a:t>
            </a:r>
          </a:p>
          <a:p>
            <a:pPr algn="ctr" eaLnBrk="1" hangingPunct="1">
              <a:lnSpc>
                <a:spcPct val="90000"/>
              </a:lnSpc>
              <a:buFont typeface="Wingdings" pitchFamily="2" charset="2"/>
              <a:buNone/>
              <a:defRPr/>
            </a:pPr>
            <a:r>
              <a:rPr lang="en-US" u="sng" smtClean="0">
                <a:solidFill>
                  <a:srgbClr val="FFFF99"/>
                </a:solidFill>
              </a:rPr>
              <a:t>do not keep the concrete constantly wet</a:t>
            </a:r>
            <a:r>
              <a:rPr lang="en-US" u="sng" smtClean="0"/>
              <a:t> </a:t>
            </a:r>
          </a:p>
          <a:p>
            <a:pPr algn="ctr" eaLnBrk="1" hangingPunct="1">
              <a:lnSpc>
                <a:spcPct val="90000"/>
              </a:lnSpc>
              <a:buFont typeface="Wingdings" pitchFamily="2" charset="2"/>
              <a:buNone/>
              <a:defRPr/>
            </a:pPr>
            <a:endParaRPr lang="en-US" u="sng" smtClean="0"/>
          </a:p>
          <a:p>
            <a:pPr algn="ctr" eaLnBrk="1" hangingPunct="1">
              <a:lnSpc>
                <a:spcPct val="90000"/>
              </a:lnSpc>
              <a:buFont typeface="Wingdings" pitchFamily="2" charset="2"/>
              <a:buNone/>
              <a:defRPr/>
            </a:pPr>
            <a:r>
              <a:rPr lang="en-US" smtClean="0"/>
              <a:t>the epoxy coating will provide a </a:t>
            </a:r>
          </a:p>
          <a:p>
            <a:pPr algn="ctr" eaLnBrk="1" hangingPunct="1">
              <a:lnSpc>
                <a:spcPct val="90000"/>
              </a:lnSpc>
              <a:buFont typeface="Wingdings" pitchFamily="2" charset="2"/>
              <a:buNone/>
              <a:defRPr/>
            </a:pPr>
            <a:r>
              <a:rPr lang="en-US" smtClean="0"/>
              <a:t>certain degree of protection to the steel bars and thereby </a:t>
            </a:r>
          </a:p>
          <a:p>
            <a:pPr algn="ctr" eaLnBrk="1" hangingPunct="1">
              <a:lnSpc>
                <a:spcPct val="90000"/>
              </a:lnSpc>
              <a:buFont typeface="Wingdings" pitchFamily="2" charset="2"/>
              <a:buNone/>
              <a:defRPr/>
            </a:pPr>
            <a:r>
              <a:rPr lang="en-US" smtClean="0"/>
              <a:t>delay the initiation of corrosion.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C7A5020-08F4-49A6-903A-C7E5984A9332}"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3E38937A-EEAD-4FF8-9084-11686D5483B1}" type="slidenum">
              <a:rPr lang="en-US"/>
              <a:pPr>
                <a:defRPr/>
              </a:pPr>
              <a:t>64</a:t>
            </a:fld>
            <a:endParaRPr lang="en-US"/>
          </a:p>
        </p:txBody>
      </p:sp>
      <p:sp>
        <p:nvSpPr>
          <p:cNvPr id="71682" name="Rectangle 2"/>
          <p:cNvSpPr>
            <a:spLocks noGrp="1" noChangeArrowheads="1"/>
          </p:cNvSpPr>
          <p:nvPr>
            <p:ph type="title"/>
          </p:nvPr>
        </p:nvSpPr>
        <p:spPr>
          <a:xfrm>
            <a:off x="762000" y="152400"/>
            <a:ext cx="7924800" cy="838200"/>
          </a:xfrm>
        </p:spPr>
        <p:txBody>
          <a:bodyPr/>
          <a:lstStyle/>
          <a:p>
            <a:pPr eaLnBrk="1" hangingPunct="1">
              <a:defRPr/>
            </a:pPr>
            <a:r>
              <a:rPr lang="en-US" b="1" smtClean="0">
                <a:solidFill>
                  <a:srgbClr val="D7F92F"/>
                </a:solidFill>
              </a:rPr>
              <a:t>Cathodic Protection</a:t>
            </a:r>
          </a:p>
        </p:txBody>
      </p:sp>
      <p:sp>
        <p:nvSpPr>
          <p:cNvPr id="71683" name="Rectangle 3"/>
          <p:cNvSpPr>
            <a:spLocks noGrp="1" noChangeArrowheads="1"/>
          </p:cNvSpPr>
          <p:nvPr>
            <p:ph type="body" idx="1"/>
          </p:nvPr>
        </p:nvSpPr>
        <p:spPr>
          <a:xfrm>
            <a:off x="0" y="1447800"/>
            <a:ext cx="9144000" cy="5410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   For existing chloride-contaminated concrete bridge decks </a:t>
            </a:r>
          </a:p>
          <a:p>
            <a:pPr algn="ctr" eaLnBrk="1" hangingPunct="1">
              <a:buFont typeface="Wingdings" pitchFamily="2" charset="2"/>
              <a:buNone/>
              <a:defRPr/>
            </a:pPr>
            <a:r>
              <a:rPr lang="en-US" smtClean="0"/>
              <a:t>impressed-current Cathodic Protection </a:t>
            </a:r>
          </a:p>
          <a:p>
            <a:pPr algn="ctr" eaLnBrk="1" hangingPunct="1">
              <a:buFont typeface="Wingdings" pitchFamily="2" charset="2"/>
              <a:buNone/>
              <a:defRPr/>
            </a:pPr>
            <a:r>
              <a:rPr lang="en-US" smtClean="0"/>
              <a:t>-using titanium mesh anodes-</a:t>
            </a:r>
          </a:p>
          <a:p>
            <a:pPr algn="ctr" eaLnBrk="1" hangingPunct="1">
              <a:buFont typeface="Wingdings" pitchFamily="2" charset="2"/>
              <a:buNone/>
              <a:defRPr/>
            </a:pPr>
            <a:r>
              <a:rPr lang="en-US" smtClean="0"/>
              <a:t>provides the ultimate and permanent solution to stop rebars corrosion in the structures:</a:t>
            </a:r>
          </a:p>
          <a:p>
            <a:pPr algn="ctr" eaLnBrk="1" hangingPunct="1">
              <a:buFont typeface="Wingdings" pitchFamily="2" charset="2"/>
              <a:buNone/>
              <a:defRPr/>
            </a:pPr>
            <a:r>
              <a:rPr lang="en-US" smtClean="0"/>
              <a:t> </a:t>
            </a:r>
          </a:p>
          <a:p>
            <a:pPr algn="ctr" eaLnBrk="1" hangingPunct="1">
              <a:buFont typeface="Wingdings" pitchFamily="2" charset="2"/>
              <a:buNone/>
              <a:defRPr/>
            </a:pPr>
            <a:r>
              <a:rPr lang="en-US" smtClean="0"/>
              <a:t>as long as associated rectifiers and electrical wiring are properly maintained.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D99D439-1AFE-4D85-9A80-8F953969F68B}"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1FB57DDA-CF53-4354-AD39-F342855FD004}" type="slidenum">
              <a:rPr lang="en-US"/>
              <a:pPr>
                <a:defRPr/>
              </a:pPr>
              <a:t>65</a:t>
            </a:fld>
            <a:endParaRPr lang="en-US"/>
          </a:p>
        </p:txBody>
      </p:sp>
      <p:sp>
        <p:nvSpPr>
          <p:cNvPr id="72706" name="Rectangle 2"/>
          <p:cNvSpPr>
            <a:spLocks noGrp="1" noChangeArrowheads="1"/>
          </p:cNvSpPr>
          <p:nvPr>
            <p:ph type="title"/>
          </p:nvPr>
        </p:nvSpPr>
        <p:spPr>
          <a:xfrm>
            <a:off x="533400" y="0"/>
            <a:ext cx="8153400" cy="1219200"/>
          </a:xfrm>
        </p:spPr>
        <p:txBody>
          <a:bodyPr/>
          <a:lstStyle/>
          <a:p>
            <a:pPr eaLnBrk="1" hangingPunct="1">
              <a:defRPr/>
            </a:pPr>
            <a:r>
              <a:rPr lang="en-US" sz="4000" b="1" smtClean="0">
                <a:solidFill>
                  <a:srgbClr val="D7F92F"/>
                </a:solidFill>
              </a:rPr>
              <a:t>Electrochemical </a:t>
            </a:r>
            <a:br>
              <a:rPr lang="en-US" sz="4000" b="1" smtClean="0">
                <a:solidFill>
                  <a:srgbClr val="D7F92F"/>
                </a:solidFill>
              </a:rPr>
            </a:br>
            <a:r>
              <a:rPr lang="en-US" sz="4000" b="1" smtClean="0">
                <a:solidFill>
                  <a:srgbClr val="D7F92F"/>
                </a:solidFill>
              </a:rPr>
              <a:t>Chloride Extraction</a:t>
            </a:r>
          </a:p>
        </p:txBody>
      </p:sp>
      <p:sp>
        <p:nvSpPr>
          <p:cNvPr id="72707" name="Rectangle 3"/>
          <p:cNvSpPr>
            <a:spLocks noGrp="1" noChangeArrowheads="1"/>
          </p:cNvSpPr>
          <p:nvPr>
            <p:ph type="body" idx="1"/>
          </p:nvPr>
        </p:nvSpPr>
        <p:spPr>
          <a:xfrm>
            <a:off x="0" y="1295400"/>
            <a:ext cx="9144000" cy="5562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Electrochemical chloride extraction </a:t>
            </a:r>
          </a:p>
          <a:p>
            <a:pPr algn="ctr" eaLnBrk="1" hangingPunct="1">
              <a:buFont typeface="Wingdings" pitchFamily="2" charset="2"/>
              <a:buNone/>
              <a:defRPr/>
            </a:pPr>
            <a:r>
              <a:rPr lang="en-US" smtClean="0"/>
              <a:t>provides an alternative rehabilitation method for stopping steel corrosion in contaminated concrete - though less permanently. </a:t>
            </a:r>
          </a:p>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This alternative has the advantage of having no rectifier or wiring to maintain after the treatment.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FFF99FBB-0EE8-42E4-AADC-0432C62283D5}" type="datetime1">
              <a:rPr lang="en-US"/>
              <a:pPr>
                <a:defRPr/>
              </a:pPr>
              <a:t>1/28/2014</a:t>
            </a:fld>
            <a:endParaRPr lang="en-US"/>
          </a:p>
        </p:txBody>
      </p:sp>
      <p:sp>
        <p:nvSpPr>
          <p:cNvPr id="6" name="Slide Number Placeholder 4"/>
          <p:cNvSpPr>
            <a:spLocks noGrp="1"/>
          </p:cNvSpPr>
          <p:nvPr>
            <p:ph type="sldNum" sz="quarter" idx="12"/>
          </p:nvPr>
        </p:nvSpPr>
        <p:spPr/>
        <p:txBody>
          <a:bodyPr/>
          <a:lstStyle/>
          <a:p>
            <a:pPr>
              <a:defRPr/>
            </a:pPr>
            <a:fld id="{CAEAE7FE-0777-4EE4-A94F-08112F6B543B}" type="slidenum">
              <a:rPr lang="en-US"/>
              <a:pPr>
                <a:defRPr/>
              </a:pPr>
              <a:t>66</a:t>
            </a:fld>
            <a:endParaRPr lang="en-US"/>
          </a:p>
        </p:txBody>
      </p:sp>
      <p:pic>
        <p:nvPicPr>
          <p:cNvPr id="68612"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1318" name="Rectangle 6"/>
          <p:cNvSpPr>
            <a:spLocks noGrp="1" noChangeArrowheads="1"/>
          </p:cNvSpPr>
          <p:nvPr>
            <p:ph type="title"/>
          </p:nvPr>
        </p:nvSpPr>
        <p:spPr>
          <a:xfrm>
            <a:off x="0" y="152400"/>
            <a:ext cx="9144000" cy="12954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3200" b="1" smtClean="0">
                <a:solidFill>
                  <a:srgbClr val="D7F92F"/>
                </a:solidFill>
              </a:rPr>
              <a:t>Electrochemical Chloride Extraction (ECE) from </a:t>
            </a:r>
            <a:br>
              <a:rPr lang="en-US" sz="3200" b="1" smtClean="0">
                <a:solidFill>
                  <a:srgbClr val="D7F92F"/>
                </a:solidFill>
              </a:rPr>
            </a:br>
            <a:r>
              <a:rPr lang="en-US" sz="3200" b="1" smtClean="0">
                <a:solidFill>
                  <a:srgbClr val="D7F92F"/>
                </a:solidFill>
              </a:rPr>
              <a:t>Salt Contaminated Concrete</a:t>
            </a:r>
          </a:p>
        </p:txBody>
      </p:sp>
      <p:sp>
        <p:nvSpPr>
          <p:cNvPr id="68614" name="Rectangle 7"/>
          <p:cNvSpPr>
            <a:spLocks noChangeArrowheads="1"/>
          </p:cNvSpPr>
          <p:nvPr/>
        </p:nvSpPr>
        <p:spPr bwMode="auto">
          <a:xfrm>
            <a:off x="8305800" y="6553200"/>
            <a:ext cx="838200" cy="304800"/>
          </a:xfrm>
          <a:prstGeom prst="rect">
            <a:avLst/>
          </a:prstGeom>
          <a:solidFill>
            <a:srgbClr val="16A62E"/>
          </a:solidFill>
          <a:ln w="9525">
            <a:solidFill>
              <a:srgbClr val="16A62E"/>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E8E32C26-B691-4ABC-B613-7DEBF7E6EF59}" type="datetime1">
              <a:rPr lang="en-US"/>
              <a:pPr>
                <a:defRPr/>
              </a:pPr>
              <a:t>1/28/2014</a:t>
            </a:fld>
            <a:endParaRPr lang="en-US"/>
          </a:p>
        </p:txBody>
      </p:sp>
      <p:sp>
        <p:nvSpPr>
          <p:cNvPr id="6" name="Slide Number Placeholder 4"/>
          <p:cNvSpPr>
            <a:spLocks noGrp="1"/>
          </p:cNvSpPr>
          <p:nvPr>
            <p:ph type="sldNum" sz="quarter" idx="12"/>
          </p:nvPr>
        </p:nvSpPr>
        <p:spPr/>
        <p:txBody>
          <a:bodyPr/>
          <a:lstStyle/>
          <a:p>
            <a:pPr>
              <a:defRPr/>
            </a:pPr>
            <a:fld id="{21960DA6-54D8-4E5A-8A63-6D775BCF04FB}" type="slidenum">
              <a:rPr lang="en-US"/>
              <a:pPr>
                <a:defRPr/>
              </a:pPr>
              <a:t>67</a:t>
            </a:fld>
            <a:endParaRPr lang="en-US"/>
          </a:p>
        </p:txBody>
      </p:sp>
      <p:pic>
        <p:nvPicPr>
          <p:cNvPr id="69636"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66" name="Rectangle 6"/>
          <p:cNvSpPr>
            <a:spLocks noGrp="1" noChangeArrowheads="1"/>
          </p:cNvSpPr>
          <p:nvPr>
            <p:ph type="title"/>
          </p:nvPr>
        </p:nvSpPr>
        <p:spPr>
          <a:xfrm>
            <a:off x="0" y="0"/>
            <a:ext cx="9144000" cy="15240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3200" b="1" smtClean="0">
                <a:solidFill>
                  <a:srgbClr val="D7F92F"/>
                </a:solidFill>
              </a:rPr>
              <a:t>Electrochemical Chloride Extraction (ECE) from </a:t>
            </a:r>
            <a:br>
              <a:rPr lang="en-US" sz="3200" b="1" smtClean="0">
                <a:solidFill>
                  <a:srgbClr val="D7F92F"/>
                </a:solidFill>
              </a:rPr>
            </a:br>
            <a:r>
              <a:rPr lang="en-US" sz="3200" b="1" smtClean="0">
                <a:solidFill>
                  <a:srgbClr val="D7F92F"/>
                </a:solidFill>
              </a:rPr>
              <a:t>Salt Contaminated Concrete</a:t>
            </a:r>
          </a:p>
        </p:txBody>
      </p:sp>
      <p:sp>
        <p:nvSpPr>
          <p:cNvPr id="69638" name="Rectangle 7"/>
          <p:cNvSpPr>
            <a:spLocks noChangeArrowheads="1"/>
          </p:cNvSpPr>
          <p:nvPr/>
        </p:nvSpPr>
        <p:spPr bwMode="auto">
          <a:xfrm>
            <a:off x="8305800" y="6553200"/>
            <a:ext cx="838200" cy="304800"/>
          </a:xfrm>
          <a:prstGeom prst="rect">
            <a:avLst/>
          </a:prstGeom>
          <a:solidFill>
            <a:srgbClr val="16A62E"/>
          </a:solidFill>
          <a:ln w="9525">
            <a:solidFill>
              <a:srgbClr val="16A62E"/>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AF352969-9873-429B-A054-860DFF8B6865}"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8F965EE6-C296-41AF-AE7F-903D36A4913D}" type="slidenum">
              <a:rPr lang="en-US"/>
              <a:pPr>
                <a:defRPr/>
              </a:pPr>
              <a:t>68</a:t>
            </a:fld>
            <a:endParaRPr lang="en-US"/>
          </a:p>
        </p:txBody>
      </p:sp>
      <p:pic>
        <p:nvPicPr>
          <p:cNvPr id="70660"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5414" name="Rectangle 6"/>
          <p:cNvSpPr>
            <a:spLocks noGrp="1" noChangeArrowheads="1"/>
          </p:cNvSpPr>
          <p:nvPr>
            <p:ph type="title"/>
          </p:nvPr>
        </p:nvSpPr>
        <p:spPr>
          <a:xfrm>
            <a:off x="0" y="0"/>
            <a:ext cx="9144000" cy="13716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3200" b="1" smtClean="0">
                <a:solidFill>
                  <a:srgbClr val="D7F92F"/>
                </a:solidFill>
              </a:rPr>
              <a:t>Electrochemical Chloride Extraction (ECE) from </a:t>
            </a:r>
            <a:br>
              <a:rPr lang="en-US" sz="3200" b="1" smtClean="0">
                <a:solidFill>
                  <a:srgbClr val="D7F92F"/>
                </a:solidFill>
              </a:rPr>
            </a:br>
            <a:r>
              <a:rPr lang="en-US" sz="3200" b="1" smtClean="0">
                <a:solidFill>
                  <a:srgbClr val="D7F92F"/>
                </a:solidFill>
              </a:rPr>
              <a:t>Salt Contaminated Concrete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1F61FA0-78A7-4B44-8283-930FF7E350B3}"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131E6354-300B-44BB-B7C1-879C6136795C}" type="slidenum">
              <a:rPr lang="en-US"/>
              <a:pPr>
                <a:defRPr/>
              </a:pPr>
              <a:t>69</a:t>
            </a:fld>
            <a:endParaRPr lang="en-US"/>
          </a:p>
        </p:txBody>
      </p:sp>
      <p:sp>
        <p:nvSpPr>
          <p:cNvPr id="73730" name="Rectangle 2"/>
          <p:cNvSpPr>
            <a:spLocks noGrp="1" noChangeArrowheads="1"/>
          </p:cNvSpPr>
          <p:nvPr>
            <p:ph type="title"/>
          </p:nvPr>
        </p:nvSpPr>
        <p:spPr>
          <a:xfrm>
            <a:off x="609600" y="381000"/>
            <a:ext cx="8077200" cy="762000"/>
          </a:xfrm>
        </p:spPr>
        <p:txBody>
          <a:bodyPr/>
          <a:lstStyle/>
          <a:p>
            <a:pPr eaLnBrk="1" hangingPunct="1">
              <a:defRPr/>
            </a:pPr>
            <a:r>
              <a:rPr lang="en-US" sz="4000" b="1" smtClean="0">
                <a:solidFill>
                  <a:srgbClr val="D7F92F"/>
                </a:solidFill>
              </a:rPr>
              <a:t>Patch-accelerated Corrosion</a:t>
            </a:r>
          </a:p>
        </p:txBody>
      </p:sp>
      <p:sp>
        <p:nvSpPr>
          <p:cNvPr id="73731" name="Rectangle 3"/>
          <p:cNvSpPr>
            <a:spLocks noGrp="1" noChangeArrowheads="1"/>
          </p:cNvSpPr>
          <p:nvPr>
            <p:ph type="body" idx="1"/>
          </p:nvPr>
        </p:nvSpPr>
        <p:spPr>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defRPr/>
            </a:pPr>
            <a:endParaRPr lang="en-US" smtClean="0"/>
          </a:p>
          <a:p>
            <a:pPr algn="ctr" eaLnBrk="1" hangingPunct="1">
              <a:buFont typeface="Wingdings" pitchFamily="2" charset="2"/>
              <a:buNone/>
              <a:defRPr/>
            </a:pPr>
            <a:r>
              <a:rPr lang="en-US" smtClean="0"/>
              <a:t>When concrete delaminations are repaired using typical </a:t>
            </a:r>
            <a:r>
              <a:rPr lang="en-US" smtClean="0">
                <a:solidFill>
                  <a:srgbClr val="FFFF99"/>
                </a:solidFill>
              </a:rPr>
              <a:t>‘chip and patch’</a:t>
            </a:r>
            <a:r>
              <a:rPr lang="en-US" smtClean="0"/>
              <a:t> procedures, abrupt changes in the concrete chemistry surrounding the reinforcing steel are created.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a:spLocks noGrp="1"/>
          </p:cNvSpPr>
          <p:nvPr>
            <p:ph type="dt" sz="quarter" idx="10"/>
          </p:nvPr>
        </p:nvSpPr>
        <p:spPr/>
        <p:txBody>
          <a:bodyPr/>
          <a:lstStyle/>
          <a:p>
            <a:pPr>
              <a:defRPr/>
            </a:pPr>
            <a:fld id="{90FE1761-10FB-40EB-AD39-DC59DEF694CC}" type="datetime1">
              <a:rPr lang="en-US"/>
              <a:pPr>
                <a:defRPr/>
              </a:pPr>
              <a:t>1/28/2014</a:t>
            </a:fld>
            <a:endParaRPr lang="en-US"/>
          </a:p>
        </p:txBody>
      </p:sp>
      <p:sp>
        <p:nvSpPr>
          <p:cNvPr id="17" name="Slide Number Placeholder 3"/>
          <p:cNvSpPr>
            <a:spLocks noGrp="1"/>
          </p:cNvSpPr>
          <p:nvPr>
            <p:ph type="sldNum" sz="quarter" idx="12"/>
          </p:nvPr>
        </p:nvSpPr>
        <p:spPr/>
        <p:txBody>
          <a:bodyPr/>
          <a:lstStyle/>
          <a:p>
            <a:pPr>
              <a:defRPr/>
            </a:pPr>
            <a:fld id="{6FA7DD21-CFC8-45BC-B00A-FEDC07145949}" type="slidenum">
              <a:rPr lang="en-US"/>
              <a:pPr>
                <a:defRPr/>
              </a:pPr>
              <a:t>7</a:t>
            </a:fld>
            <a:endParaRPr lang="en-US"/>
          </a:p>
        </p:txBody>
      </p:sp>
      <p:pic>
        <p:nvPicPr>
          <p:cNvPr id="8196" name="Picture 4" descr="rebar9.jpg (97434 bytes)">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838200"/>
            <a:ext cx="1752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7" name="Picture 5" descr="rebar1.jpg (107429 bytes)">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05000" y="838200"/>
            <a:ext cx="19050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8" name="Picture 6" descr="rebar3.jpg (76231 bytes)">
            <a:hlinkClick r:id="rId7"/>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4038600" y="838200"/>
            <a:ext cx="21336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9" name="Picture 7" descr="rebar6.jpg (115377 bytes)">
            <a:hlinkClick r:id="rId9"/>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6477000" y="838200"/>
            <a:ext cx="2667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0" name="Picture 8" descr="rebar10.jpg (107746 bytes)">
            <a:hlinkClick r:id="rId11"/>
          </p:cNvPr>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0" y="2971800"/>
            <a:ext cx="17526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1" name="Picture 9" descr="rebar7.jpg (108473 bytes)">
            <a:hlinkClick r:id="rId13"/>
          </p:cNvPr>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1981200" y="3048000"/>
            <a:ext cx="19050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2" name="Picture 10" descr="rebar2.jpg (114316 bytes)">
            <a:hlinkClick r:id="rId15"/>
          </p:cNvPr>
          <p:cNvPicPr>
            <a:picLocks noChangeAspect="1" noChangeArrowheads="1"/>
          </p:cNvPicPr>
          <p:nvPr/>
        </p:nvPicPr>
        <p:blipFill>
          <a:blip r:embed="rId16">
            <a:extLst>
              <a:ext uri="{28A0092B-C50C-407E-A947-70E740481C1C}">
                <a14:useLocalDpi xmlns="" xmlns:a14="http://schemas.microsoft.com/office/drawing/2010/main" val="0"/>
              </a:ext>
            </a:extLst>
          </a:blip>
          <a:srcRect/>
          <a:stretch>
            <a:fillRect/>
          </a:stretch>
        </p:blipFill>
        <p:spPr bwMode="auto">
          <a:xfrm>
            <a:off x="4038600" y="2971800"/>
            <a:ext cx="23622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3" name="Picture 11" descr="rebar5.jpg (115478 bytes)">
            <a:hlinkClick r:id="rId17"/>
          </p:cNvPr>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6477000" y="2971800"/>
            <a:ext cx="26670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4" name="Picture 12" descr="rebar4.jpg (130812 bytes)">
            <a:hlinkClick r:id="rId19"/>
          </p:cNvPr>
          <p:cNvPicPr>
            <a:picLocks noChangeAspect="1" noChangeArrowheads="1"/>
          </p:cNvPicPr>
          <p:nvPr/>
        </p:nvPicPr>
        <p:blipFill>
          <a:blip r:embed="rId20">
            <a:extLst>
              <a:ext uri="{28A0092B-C50C-407E-A947-70E740481C1C}">
                <a14:useLocalDpi xmlns="" xmlns:a14="http://schemas.microsoft.com/office/drawing/2010/main" val="0"/>
              </a:ext>
            </a:extLst>
          </a:blip>
          <a:srcRect/>
          <a:stretch>
            <a:fillRect/>
          </a:stretch>
        </p:blipFill>
        <p:spPr bwMode="auto">
          <a:xfrm>
            <a:off x="0" y="4876800"/>
            <a:ext cx="1752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5" name="Picture 13" descr="rebar11.jpg (111733 bytes)">
            <a:hlinkClick r:id="rId21"/>
          </p:cNvPr>
          <p:cNvPicPr>
            <a:picLocks noChangeAspect="1" noChangeArrowheads="1"/>
          </p:cNvPicPr>
          <p:nvPr/>
        </p:nvPicPr>
        <p:blipFill>
          <a:blip r:embed="rId22">
            <a:extLst>
              <a:ext uri="{28A0092B-C50C-407E-A947-70E740481C1C}">
                <a14:useLocalDpi xmlns="" xmlns:a14="http://schemas.microsoft.com/office/drawing/2010/main" val="0"/>
              </a:ext>
            </a:extLst>
          </a:blip>
          <a:srcRect/>
          <a:stretch>
            <a:fillRect/>
          </a:stretch>
        </p:blipFill>
        <p:spPr bwMode="auto">
          <a:xfrm>
            <a:off x="1981200" y="4953000"/>
            <a:ext cx="19812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6" name="Picture 14" descr="porthope1.jpg (182635 bytes)">
            <a:hlinkClick r:id="rId23"/>
          </p:cNvPr>
          <p:cNvPicPr>
            <a:picLocks noChangeAspect="1" noChangeArrowheads="1"/>
          </p:cNvPicPr>
          <p:nvPr/>
        </p:nvPicPr>
        <p:blipFill>
          <a:blip r:embed="rId24">
            <a:extLst>
              <a:ext uri="{28A0092B-C50C-407E-A947-70E740481C1C}">
                <a14:useLocalDpi xmlns="" xmlns:a14="http://schemas.microsoft.com/office/drawing/2010/main" val="0"/>
              </a:ext>
            </a:extLst>
          </a:blip>
          <a:srcRect/>
          <a:stretch>
            <a:fillRect/>
          </a:stretch>
        </p:blipFill>
        <p:spPr bwMode="auto">
          <a:xfrm>
            <a:off x="4038600" y="5029200"/>
            <a:ext cx="15240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7" name="Picture 15" descr="porthope2.jpg (225537 bytes)">
            <a:hlinkClick r:id="rId25"/>
          </p:cNvPr>
          <p:cNvPicPr>
            <a:picLocks noChangeAspect="1" noChangeArrowheads="1"/>
          </p:cNvPicPr>
          <p:nvPr/>
        </p:nvPicPr>
        <p:blipFill>
          <a:blip r:embed="rId26">
            <a:extLst>
              <a:ext uri="{28A0092B-C50C-407E-A947-70E740481C1C}">
                <a14:useLocalDpi xmlns="" xmlns:a14="http://schemas.microsoft.com/office/drawing/2010/main" val="0"/>
              </a:ext>
            </a:extLst>
          </a:blip>
          <a:srcRect/>
          <a:stretch>
            <a:fillRect/>
          </a:stretch>
        </p:blipFill>
        <p:spPr bwMode="auto">
          <a:xfrm>
            <a:off x="5638800" y="4876800"/>
            <a:ext cx="16002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8" name="Picture 16" descr="rebar8.jpg (145178 bytes)">
            <a:hlinkClick r:id="rId27"/>
          </p:cNvPr>
          <p:cNvPicPr>
            <a:picLocks noChangeAspect="1" noChangeArrowheads="1"/>
          </p:cNvPicPr>
          <p:nvPr/>
        </p:nvPicPr>
        <p:blipFill>
          <a:blip r:embed="rId28">
            <a:extLst>
              <a:ext uri="{28A0092B-C50C-407E-A947-70E740481C1C}">
                <a14:useLocalDpi xmlns="" xmlns:a14="http://schemas.microsoft.com/office/drawing/2010/main" val="0"/>
              </a:ext>
            </a:extLst>
          </a:blip>
          <a:srcRect/>
          <a:stretch>
            <a:fillRect/>
          </a:stretch>
        </p:blipFill>
        <p:spPr bwMode="auto">
          <a:xfrm>
            <a:off x="7391400" y="4800600"/>
            <a:ext cx="15240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065" name="Rectangle 17"/>
          <p:cNvSpPr>
            <a:spLocks noChangeArrowheads="1"/>
          </p:cNvSpPr>
          <p:nvPr/>
        </p:nvSpPr>
        <p:spPr bwMode="auto">
          <a:xfrm>
            <a:off x="1828800" y="0"/>
            <a:ext cx="5715000" cy="685800"/>
          </a:xfrm>
          <a:prstGeom prst="rect">
            <a:avLst/>
          </a:prstGeom>
          <a:noFill/>
          <a:ln w="9525">
            <a:noFill/>
            <a:miter lim="800000"/>
            <a:headEnd/>
            <a:tailEnd/>
          </a:ln>
          <a:effectLst/>
        </p:spPr>
        <p:txBody>
          <a:bodyPr anchor="ctr"/>
          <a:lstStyle/>
          <a:p>
            <a:pPr algn="ctr" eaLnBrk="1" hangingPunct="1">
              <a:defRPr/>
            </a:pPr>
            <a:r>
              <a:rPr lang="en-US" sz="2800" b="1">
                <a:solidFill>
                  <a:srgbClr val="D7F92F"/>
                </a:solidFill>
                <a:effectLst>
                  <a:outerShdw blurRad="38100" dist="38100" dir="2700000" algn="tl">
                    <a:srgbClr val="000000"/>
                  </a:outerShdw>
                </a:effectLst>
                <a:latin typeface="Times New Roman" pitchFamily="18" charset="0"/>
              </a:rPr>
              <a:t>Reinforcing Steel Corrosion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0065"/>
                                        </p:tgtEl>
                                        <p:attrNameLst>
                                          <p:attrName>style.visibility</p:attrName>
                                        </p:attrNameLst>
                                      </p:cBhvr>
                                      <p:to>
                                        <p:strVal val="visible"/>
                                      </p:to>
                                    </p:set>
                                    <p:animEffect transition="in" filter="dissolve">
                                      <p:cBhvr>
                                        <p:cTn id="7" dur="500"/>
                                        <p:tgtEl>
                                          <p:spTgt spid="13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FD33A24-4ACD-4A8F-BB97-B43B132DAD98}"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3B681C6C-6780-4266-9CB7-FC725B636EB4}" type="slidenum">
              <a:rPr lang="en-US"/>
              <a:pPr>
                <a:defRPr/>
              </a:pPr>
              <a:t>70</a:t>
            </a:fld>
            <a:endParaRPr lang="en-US"/>
          </a:p>
        </p:txBody>
      </p:sp>
      <p:sp>
        <p:nvSpPr>
          <p:cNvPr id="74754" name="Rectangle 2"/>
          <p:cNvSpPr>
            <a:spLocks noGrp="1" noChangeArrowheads="1"/>
          </p:cNvSpPr>
          <p:nvPr>
            <p:ph type="title"/>
          </p:nvPr>
        </p:nvSpPr>
        <p:spPr>
          <a:xfrm>
            <a:off x="609600" y="381000"/>
            <a:ext cx="8077200" cy="685800"/>
          </a:xfrm>
        </p:spPr>
        <p:txBody>
          <a:bodyPr/>
          <a:lstStyle/>
          <a:p>
            <a:pPr eaLnBrk="1" hangingPunct="1">
              <a:defRPr/>
            </a:pPr>
            <a:r>
              <a:rPr lang="en-US" sz="4000" b="1" smtClean="0">
                <a:solidFill>
                  <a:srgbClr val="D7F92F"/>
                </a:solidFill>
              </a:rPr>
              <a:t>Patch-accelerated Corrosion</a:t>
            </a:r>
          </a:p>
        </p:txBody>
      </p:sp>
      <p:sp>
        <p:nvSpPr>
          <p:cNvPr id="74755" name="Rectangle 3"/>
          <p:cNvSpPr>
            <a:spLocks noGrp="1" noChangeArrowheads="1"/>
          </p:cNvSpPr>
          <p:nvPr>
            <p:ph type="body" idx="1"/>
          </p:nvPr>
        </p:nvSpPr>
        <p:spPr>
          <a:xfrm>
            <a:off x="0" y="1371600"/>
            <a:ext cx="9144000" cy="5486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Typical repair procedures call for removal of the contaminated concrete </a:t>
            </a:r>
          </a:p>
          <a:p>
            <a:pPr algn="ctr" eaLnBrk="1" hangingPunct="1">
              <a:buFont typeface="Wingdings" pitchFamily="2" charset="2"/>
              <a:buNone/>
              <a:defRPr/>
            </a:pPr>
            <a:r>
              <a:rPr lang="en-US" smtClean="0">
                <a:solidFill>
                  <a:srgbClr val="FFFF99"/>
                </a:solidFill>
              </a:rPr>
              <a:t>around the full circumference of the </a:t>
            </a:r>
          </a:p>
          <a:p>
            <a:pPr algn="ctr" eaLnBrk="1" hangingPunct="1">
              <a:buFont typeface="Wingdings" pitchFamily="2" charset="2"/>
              <a:buNone/>
              <a:defRPr/>
            </a:pPr>
            <a:r>
              <a:rPr lang="en-US" smtClean="0">
                <a:solidFill>
                  <a:srgbClr val="FFFF99"/>
                </a:solidFill>
              </a:rPr>
              <a:t>reinforcing steel </a:t>
            </a:r>
          </a:p>
          <a:p>
            <a:pPr algn="ctr" eaLnBrk="1" hangingPunct="1">
              <a:buFont typeface="Wingdings" pitchFamily="2" charset="2"/>
              <a:buNone/>
              <a:defRPr/>
            </a:pPr>
            <a:r>
              <a:rPr lang="en-US" smtClean="0"/>
              <a:t>within the repair area, cleaning of </a:t>
            </a:r>
          </a:p>
          <a:p>
            <a:pPr algn="ctr" eaLnBrk="1" hangingPunct="1">
              <a:buFont typeface="Wingdings" pitchFamily="2" charset="2"/>
              <a:buNone/>
              <a:defRPr/>
            </a:pPr>
            <a:r>
              <a:rPr lang="en-US" smtClean="0"/>
              <a:t>bond-inhibiting corrosion by- products </a:t>
            </a:r>
          </a:p>
          <a:p>
            <a:pPr algn="ctr" eaLnBrk="1" hangingPunct="1">
              <a:buFont typeface="Wingdings" pitchFamily="2" charset="2"/>
              <a:buNone/>
              <a:defRPr/>
            </a:pPr>
            <a:r>
              <a:rPr lang="en-US" smtClean="0"/>
              <a:t>from the steel, and refilling the cavity with new chloride-free, high-pH concrete </a:t>
            </a:r>
          </a:p>
          <a:p>
            <a:pPr algn="ctr" eaLnBrk="1" hangingPunct="1">
              <a:buFont typeface="Wingdings" pitchFamily="2" charset="2"/>
              <a:buNone/>
              <a:defRPr/>
            </a:pPr>
            <a:r>
              <a:rPr lang="en-US" smtClean="0">
                <a:solidFill>
                  <a:srgbClr val="D7F92F"/>
                </a:solidFill>
              </a:rPr>
              <a:t>(ICRI Guideline No. 03730).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8C694FC-B4BA-466A-9846-3AF14C66C2BD}"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0AF8AA79-8C4A-4EBB-AD11-B245A0E2557E}" type="slidenum">
              <a:rPr lang="en-US"/>
              <a:pPr>
                <a:defRPr/>
              </a:pPr>
              <a:t>71</a:t>
            </a:fld>
            <a:endParaRPr lang="en-US"/>
          </a:p>
        </p:txBody>
      </p:sp>
      <p:sp>
        <p:nvSpPr>
          <p:cNvPr id="75778" name="Rectangle 2"/>
          <p:cNvSpPr>
            <a:spLocks noGrp="1" noChangeArrowheads="1"/>
          </p:cNvSpPr>
          <p:nvPr>
            <p:ph type="title"/>
          </p:nvPr>
        </p:nvSpPr>
        <p:spPr>
          <a:xfrm>
            <a:off x="762000" y="0"/>
            <a:ext cx="7696200" cy="838200"/>
          </a:xfrm>
        </p:spPr>
        <p:txBody>
          <a:bodyPr/>
          <a:lstStyle/>
          <a:p>
            <a:pPr eaLnBrk="1" hangingPunct="1">
              <a:defRPr/>
            </a:pPr>
            <a:r>
              <a:rPr lang="en-US" sz="4000" b="1" smtClean="0">
                <a:solidFill>
                  <a:srgbClr val="D7F92F"/>
                </a:solidFill>
              </a:rPr>
              <a:t>Patch-accelerated Corrosion</a:t>
            </a:r>
          </a:p>
        </p:txBody>
      </p:sp>
      <p:sp>
        <p:nvSpPr>
          <p:cNvPr id="75779" name="Rectangle 3"/>
          <p:cNvSpPr>
            <a:spLocks noGrp="1" noChangeArrowheads="1"/>
          </p:cNvSpPr>
          <p:nvPr>
            <p:ph type="body" idx="1"/>
          </p:nvPr>
        </p:nvSpPr>
        <p:spPr>
          <a:xfrm>
            <a:off x="0" y="914400"/>
            <a:ext cx="9144000" cy="5943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In the case of chloride-induced corrosion, </a:t>
            </a:r>
          </a:p>
          <a:p>
            <a:pPr algn="ctr" eaLnBrk="1" hangingPunct="1">
              <a:buFont typeface="Wingdings" pitchFamily="2" charset="2"/>
              <a:buNone/>
              <a:defRPr/>
            </a:pPr>
            <a:r>
              <a:rPr lang="en-US" smtClean="0"/>
              <a:t> this procedure creates adjacent </a:t>
            </a:r>
          </a:p>
          <a:p>
            <a:pPr algn="ctr" eaLnBrk="1" hangingPunct="1">
              <a:buFont typeface="Wingdings" pitchFamily="2" charset="2"/>
              <a:buNone/>
              <a:defRPr/>
            </a:pPr>
            <a:r>
              <a:rPr lang="en-US" smtClean="0">
                <a:solidFill>
                  <a:srgbClr val="FFFF99"/>
                </a:solidFill>
              </a:rPr>
              <a:t>Chloride contaminated -</a:t>
            </a:r>
          </a:p>
          <a:p>
            <a:pPr algn="ctr" eaLnBrk="1" hangingPunct="1">
              <a:buFont typeface="Wingdings" pitchFamily="2" charset="2"/>
              <a:buNone/>
              <a:defRPr/>
            </a:pPr>
            <a:r>
              <a:rPr lang="en-US" smtClean="0">
                <a:solidFill>
                  <a:srgbClr val="FFFF99"/>
                </a:solidFill>
              </a:rPr>
              <a:t>Chloride free zones</a:t>
            </a:r>
            <a:r>
              <a:rPr lang="en-US" smtClean="0"/>
              <a:t> </a:t>
            </a:r>
          </a:p>
          <a:p>
            <a:pPr algn="ctr" eaLnBrk="1" hangingPunct="1">
              <a:buFont typeface="Wingdings" pitchFamily="2" charset="2"/>
              <a:buNone/>
              <a:defRPr/>
            </a:pPr>
            <a:r>
              <a:rPr lang="en-US" smtClean="0"/>
              <a:t>with significantly different corrosion potentials </a:t>
            </a:r>
          </a:p>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This difference in corrosion potential (voltage) </a:t>
            </a:r>
          </a:p>
          <a:p>
            <a:pPr algn="ctr" eaLnBrk="1" hangingPunct="1">
              <a:buFont typeface="Wingdings" pitchFamily="2" charset="2"/>
              <a:buNone/>
              <a:defRPr/>
            </a:pPr>
            <a:r>
              <a:rPr lang="en-US" smtClean="0"/>
              <a:t>is the DRIVING FORCE for new corrosion sites to form in the surrounding </a:t>
            </a:r>
          </a:p>
          <a:p>
            <a:pPr algn="ctr" eaLnBrk="1" hangingPunct="1">
              <a:buFont typeface="Wingdings" pitchFamily="2" charset="2"/>
              <a:buNone/>
              <a:defRPr/>
            </a:pPr>
            <a:r>
              <a:rPr lang="en-US" smtClean="0"/>
              <a:t>chloride-contaminated concrete.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73B6A19B-1F2D-444F-9D3C-CE21EC537903}"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E4CE61A0-0EAF-484D-9CA6-B9A0D6583D51}" type="slidenum">
              <a:rPr lang="en-US"/>
              <a:pPr>
                <a:defRPr/>
              </a:pPr>
              <a:t>72</a:t>
            </a:fld>
            <a:endParaRPr lang="en-US"/>
          </a:p>
        </p:txBody>
      </p:sp>
      <p:pic>
        <p:nvPicPr>
          <p:cNvPr id="74756"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7462" name="Rectangle 6"/>
          <p:cNvSpPr>
            <a:spLocks noGrp="1" noChangeArrowheads="1"/>
          </p:cNvSpPr>
          <p:nvPr>
            <p:ph type="title"/>
          </p:nvPr>
        </p:nvSpPr>
        <p:spPr>
          <a:xfrm>
            <a:off x="0" y="0"/>
            <a:ext cx="9144000" cy="13716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3600" b="1" smtClean="0">
                <a:solidFill>
                  <a:srgbClr val="D7F92F"/>
                </a:solidFill>
              </a:rPr>
              <a:t>Patch Accelerated Corrosion in Concrete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DBD4746F-4CA6-43F2-AD7C-87A28CF084E1}"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96418FE3-7E6D-42CC-8CC0-96936C6D28C0}" type="slidenum">
              <a:rPr lang="en-US"/>
              <a:pPr>
                <a:defRPr/>
              </a:pPr>
              <a:t>73</a:t>
            </a:fld>
            <a:endParaRPr lang="en-US"/>
          </a:p>
        </p:txBody>
      </p:sp>
      <p:sp>
        <p:nvSpPr>
          <p:cNvPr id="193538" name="Rectangle 2"/>
          <p:cNvSpPr>
            <a:spLocks noGrp="1" noChangeArrowheads="1"/>
          </p:cNvSpPr>
          <p:nvPr>
            <p:ph type="title"/>
          </p:nvPr>
        </p:nvSpPr>
        <p:spPr>
          <a:xfrm>
            <a:off x="304800" y="0"/>
            <a:ext cx="8610600" cy="13716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2800" b="1" smtClean="0">
                <a:solidFill>
                  <a:srgbClr val="D7F92F"/>
                </a:solidFill>
              </a:rPr>
              <a:t>Embedded Galvanic Anode Installed In Patch Repair For Protection Against Patch Accelerated Corrosion Initiation</a:t>
            </a:r>
          </a:p>
        </p:txBody>
      </p:sp>
      <p:pic>
        <p:nvPicPr>
          <p:cNvPr id="7578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1447800"/>
            <a:ext cx="82296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BF07495-9CA2-4979-8122-12E3F4AA8DE3}"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E83F9F42-AA5B-447C-9F04-971491BEF863}" type="slidenum">
              <a:rPr lang="en-US"/>
              <a:pPr>
                <a:defRPr/>
              </a:pPr>
              <a:t>74</a:t>
            </a:fld>
            <a:endParaRPr lang="en-US"/>
          </a:p>
        </p:txBody>
      </p:sp>
      <p:sp>
        <p:nvSpPr>
          <p:cNvPr id="76802" name="Rectangle 2"/>
          <p:cNvSpPr>
            <a:spLocks noGrp="1" noChangeArrowheads="1"/>
          </p:cNvSpPr>
          <p:nvPr>
            <p:ph type="title"/>
          </p:nvPr>
        </p:nvSpPr>
        <p:spPr>
          <a:xfrm>
            <a:off x="762000" y="0"/>
            <a:ext cx="7924800" cy="838200"/>
          </a:xfrm>
        </p:spPr>
        <p:txBody>
          <a:bodyPr/>
          <a:lstStyle/>
          <a:p>
            <a:pPr eaLnBrk="1" hangingPunct="1">
              <a:defRPr/>
            </a:pPr>
            <a:r>
              <a:rPr lang="en-US" b="1" smtClean="0">
                <a:solidFill>
                  <a:srgbClr val="D7F92F"/>
                </a:solidFill>
              </a:rPr>
              <a:t>Ring-anode Corrosion</a:t>
            </a:r>
          </a:p>
        </p:txBody>
      </p:sp>
      <p:sp>
        <p:nvSpPr>
          <p:cNvPr id="76803" name="Rectangle 3"/>
          <p:cNvSpPr>
            <a:spLocks noGrp="1" noChangeArrowheads="1"/>
          </p:cNvSpPr>
          <p:nvPr>
            <p:ph type="body" idx="1"/>
          </p:nvPr>
        </p:nvSpPr>
        <p:spPr>
          <a:xfrm>
            <a:off x="0" y="1066800"/>
            <a:ext cx="9144000" cy="5791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80000"/>
              </a:lnSpc>
              <a:buFont typeface="Wingdings" pitchFamily="2" charset="2"/>
              <a:buNone/>
              <a:defRPr/>
            </a:pPr>
            <a:r>
              <a:rPr lang="en-US" sz="2400" smtClean="0"/>
              <a:t>The new corrosion activity is commonly referred to as </a:t>
            </a:r>
          </a:p>
          <a:p>
            <a:pPr algn="ctr" eaLnBrk="1" hangingPunct="1">
              <a:lnSpc>
                <a:spcPct val="80000"/>
              </a:lnSpc>
              <a:buFont typeface="Wingdings" pitchFamily="2" charset="2"/>
              <a:buNone/>
              <a:defRPr/>
            </a:pPr>
            <a:endParaRPr lang="en-US" sz="1400" smtClean="0"/>
          </a:p>
          <a:p>
            <a:pPr lvl="4" eaLnBrk="1" hangingPunct="1">
              <a:lnSpc>
                <a:spcPct val="80000"/>
              </a:lnSpc>
              <a:buFont typeface="Wingdings" pitchFamily="2" charset="2"/>
              <a:buBlip>
                <a:blip r:embed="rId3"/>
              </a:buBlip>
              <a:defRPr/>
            </a:pPr>
            <a:r>
              <a:rPr lang="en-US" sz="2800" smtClean="0"/>
              <a:t>RING-ANODE CORROSION </a:t>
            </a:r>
          </a:p>
          <a:p>
            <a:pPr lvl="4" eaLnBrk="1" hangingPunct="1">
              <a:lnSpc>
                <a:spcPct val="80000"/>
              </a:lnSpc>
              <a:buFont typeface="Wingdings" pitchFamily="2" charset="2"/>
              <a:buBlip>
                <a:blip r:embed="rId3"/>
              </a:buBlip>
              <a:defRPr/>
            </a:pPr>
            <a:r>
              <a:rPr lang="en-US" sz="2800" smtClean="0"/>
              <a:t>HALO EFFECT</a:t>
            </a:r>
          </a:p>
          <a:p>
            <a:pPr lvl="4" eaLnBrk="1" hangingPunct="1">
              <a:lnSpc>
                <a:spcPct val="80000"/>
              </a:lnSpc>
              <a:buFont typeface="Wingdings" pitchFamily="2" charset="2"/>
              <a:buBlip>
                <a:blip r:embed="rId3"/>
              </a:buBlip>
              <a:defRPr/>
            </a:pPr>
            <a:r>
              <a:rPr lang="en-US" sz="2800" smtClean="0"/>
              <a:t>INCIPIENT ANODE FORMATION </a:t>
            </a:r>
          </a:p>
          <a:p>
            <a:pPr lvl="4" eaLnBrk="1" hangingPunct="1">
              <a:lnSpc>
                <a:spcPct val="80000"/>
              </a:lnSpc>
              <a:buFont typeface="Wingdings" pitchFamily="2" charset="2"/>
              <a:buNone/>
              <a:defRPr/>
            </a:pPr>
            <a:endParaRPr lang="en-US" sz="1000" smtClean="0"/>
          </a:p>
          <a:p>
            <a:pPr algn="ctr" eaLnBrk="1" hangingPunct="1">
              <a:lnSpc>
                <a:spcPct val="80000"/>
              </a:lnSpc>
              <a:buFont typeface="Wingdings" pitchFamily="2" charset="2"/>
              <a:buNone/>
              <a:defRPr/>
            </a:pPr>
            <a:r>
              <a:rPr lang="en-US" sz="2400" smtClean="0"/>
              <a:t>Once again, from a practical standpoint, the evidence of this activity can be new concrete spalls adjacent to the previously completed patches. </a:t>
            </a:r>
          </a:p>
          <a:p>
            <a:pPr algn="ctr" eaLnBrk="1" hangingPunct="1">
              <a:lnSpc>
                <a:spcPct val="80000"/>
              </a:lnSpc>
              <a:buFont typeface="Wingdings" pitchFamily="2" charset="2"/>
              <a:buNone/>
              <a:defRPr/>
            </a:pPr>
            <a:endParaRPr lang="en-US" sz="2400" smtClean="0"/>
          </a:p>
          <a:p>
            <a:pPr algn="ctr" eaLnBrk="1" hangingPunct="1">
              <a:lnSpc>
                <a:spcPct val="80000"/>
              </a:lnSpc>
              <a:buFont typeface="Wingdings" pitchFamily="2" charset="2"/>
              <a:buNone/>
              <a:defRPr/>
            </a:pPr>
            <a:r>
              <a:rPr lang="en-US" sz="2400" smtClean="0"/>
              <a:t>The time between repair programme will be influenced mainly by the amount of </a:t>
            </a:r>
          </a:p>
          <a:p>
            <a:pPr algn="ctr" eaLnBrk="1" hangingPunct="1">
              <a:lnSpc>
                <a:spcPct val="80000"/>
              </a:lnSpc>
              <a:buFont typeface="Wingdings" pitchFamily="2" charset="2"/>
              <a:buNone/>
              <a:defRPr/>
            </a:pPr>
            <a:r>
              <a:rPr lang="en-US" sz="2400" u="sng" smtClean="0"/>
              <a:t>chloride present and the conductivity of the concrete</a:t>
            </a:r>
          </a:p>
          <a:p>
            <a:pPr algn="ctr" eaLnBrk="1" hangingPunct="1">
              <a:lnSpc>
                <a:spcPct val="80000"/>
              </a:lnSpc>
              <a:buFont typeface="Wingdings" pitchFamily="2" charset="2"/>
              <a:buNone/>
              <a:defRPr/>
            </a:pPr>
            <a:endParaRPr lang="en-US" sz="2400" u="sng" smtClean="0"/>
          </a:p>
          <a:p>
            <a:pPr algn="ctr" eaLnBrk="1" hangingPunct="1">
              <a:lnSpc>
                <a:spcPct val="80000"/>
              </a:lnSpc>
              <a:buFont typeface="Wingdings" pitchFamily="2" charset="2"/>
              <a:buNone/>
              <a:defRPr/>
            </a:pPr>
            <a:r>
              <a:rPr lang="en-US" sz="2400" smtClean="0"/>
              <a:t>It is common to find additional repairs required</a:t>
            </a:r>
          </a:p>
          <a:p>
            <a:pPr algn="ctr" eaLnBrk="1" hangingPunct="1">
              <a:lnSpc>
                <a:spcPct val="80000"/>
              </a:lnSpc>
              <a:buFont typeface="Wingdings" pitchFamily="2" charset="2"/>
              <a:buNone/>
              <a:defRPr/>
            </a:pPr>
            <a:r>
              <a:rPr lang="en-US" sz="2400" smtClean="0"/>
              <a:t>in 2 to 5 years.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A0B24C23-865B-497D-A860-6FB073659C62}"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05B31463-2BA4-4CFD-A953-02FD38188371}" type="slidenum">
              <a:rPr lang="en-US"/>
              <a:pPr>
                <a:defRPr/>
              </a:pPr>
              <a:t>75</a:t>
            </a:fld>
            <a:endParaRPr lang="en-US"/>
          </a:p>
        </p:txBody>
      </p:sp>
      <p:pic>
        <p:nvPicPr>
          <p:cNvPr id="77828"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9511" name="Rectangle 7"/>
          <p:cNvSpPr>
            <a:spLocks noGrp="1" noChangeArrowheads="1"/>
          </p:cNvSpPr>
          <p:nvPr>
            <p:ph type="title"/>
          </p:nvPr>
        </p:nvSpPr>
        <p:spPr>
          <a:xfrm>
            <a:off x="0" y="0"/>
            <a:ext cx="9144000" cy="15240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b="1" smtClean="0">
                <a:solidFill>
                  <a:srgbClr val="D7F92F"/>
                </a:solidFill>
              </a:rPr>
              <a:t>Anodic Ring Damage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77F1A48-93A0-4627-B69B-E7B41218B4AC}"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4BBE42E8-927B-43C8-B0DC-8AB194F9FDB9}" type="slidenum">
              <a:rPr lang="en-US"/>
              <a:pPr>
                <a:defRPr/>
              </a:pPr>
              <a:t>76</a:t>
            </a:fld>
            <a:endParaRPr lang="en-US"/>
          </a:p>
        </p:txBody>
      </p:sp>
      <p:sp>
        <p:nvSpPr>
          <p:cNvPr id="153602" name="Rectangle 2"/>
          <p:cNvSpPr>
            <a:spLocks noGrp="1" noChangeArrowheads="1"/>
          </p:cNvSpPr>
          <p:nvPr>
            <p:ph type="title"/>
          </p:nvPr>
        </p:nvSpPr>
        <p:spPr/>
        <p:txBody>
          <a:bodyPr/>
          <a:lstStyle/>
          <a:p>
            <a:pPr eaLnBrk="1" hangingPunct="1">
              <a:defRPr/>
            </a:pPr>
            <a:r>
              <a:rPr lang="en-US" b="1" smtClean="0">
                <a:solidFill>
                  <a:srgbClr val="D7F92F"/>
                </a:solidFill>
              </a:rPr>
              <a:t>Anodic Ring (Halo Effect)</a:t>
            </a:r>
          </a:p>
        </p:txBody>
      </p:sp>
      <p:sp>
        <p:nvSpPr>
          <p:cNvPr id="153603" name="Rectangle 3"/>
          <p:cNvSpPr>
            <a:spLocks noGrp="1" noChangeArrowheads="1"/>
          </p:cNvSpPr>
          <p:nvPr>
            <p:ph type="body" idx="1"/>
          </p:nvPr>
        </p:nvSpPr>
        <p:spPr>
          <a:xfrm>
            <a:off x="304800" y="2209800"/>
            <a:ext cx="8305800" cy="3886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defRPr/>
            </a:pPr>
            <a:r>
              <a:rPr lang="en-US" smtClean="0">
                <a:solidFill>
                  <a:schemeClr val="hlink"/>
                </a:solidFill>
              </a:rPr>
              <a:t>Anodic ring phenomena are associated with a repair area that is surrounded by ‘new’ corrosion sites</a:t>
            </a:r>
          </a:p>
          <a:p>
            <a:pPr eaLnBrk="1" hangingPunct="1">
              <a:defRPr/>
            </a:pPr>
            <a:r>
              <a:rPr lang="en-US" smtClean="0">
                <a:solidFill>
                  <a:schemeClr val="hlink"/>
                </a:solidFill>
              </a:rPr>
              <a:t>Anodic ring phenomena are one of the primary reasons for short-lived repairs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3EC8A5B-9FEF-4E1D-B7BD-BA7DB3D9EE3D}"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93ED8A17-B1EA-42C6-87FF-7DFF87ED97F1}" type="slidenum">
              <a:rPr lang="en-US"/>
              <a:pPr>
                <a:defRPr/>
              </a:pPr>
              <a:t>77</a:t>
            </a:fld>
            <a:endParaRPr lang="en-US"/>
          </a:p>
        </p:txBody>
      </p:sp>
      <p:sp>
        <p:nvSpPr>
          <p:cNvPr id="77826" name="Rectangle 2"/>
          <p:cNvSpPr>
            <a:spLocks noGrp="1" noChangeArrowheads="1"/>
          </p:cNvSpPr>
          <p:nvPr>
            <p:ph type="title"/>
          </p:nvPr>
        </p:nvSpPr>
        <p:spPr>
          <a:xfrm>
            <a:off x="533400" y="0"/>
            <a:ext cx="8153400" cy="838200"/>
          </a:xfrm>
        </p:spPr>
        <p:txBody>
          <a:bodyPr/>
          <a:lstStyle/>
          <a:p>
            <a:pPr eaLnBrk="1" hangingPunct="1">
              <a:defRPr/>
            </a:pPr>
            <a:r>
              <a:rPr lang="en-US" smtClean="0"/>
              <a:t>Corrosion Management Strategy</a:t>
            </a:r>
          </a:p>
        </p:txBody>
      </p:sp>
      <p:sp>
        <p:nvSpPr>
          <p:cNvPr id="77827" name="Rectangle 3"/>
          <p:cNvSpPr>
            <a:spLocks noGrp="1" noChangeArrowheads="1"/>
          </p:cNvSpPr>
          <p:nvPr>
            <p:ph type="body" idx="1"/>
          </p:nvPr>
        </p:nvSpPr>
        <p:spPr>
          <a:xfrm>
            <a:off x="0" y="1066800"/>
            <a:ext cx="9144000" cy="5562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z="2800" smtClean="0"/>
              <a:t>Developing a corrosion management strategy will depend on many factors, like:</a:t>
            </a:r>
          </a:p>
          <a:p>
            <a:pPr algn="ctr" eaLnBrk="1" hangingPunct="1">
              <a:buFont typeface="Wingdings" pitchFamily="2" charset="2"/>
              <a:buNone/>
              <a:defRPr/>
            </a:pPr>
            <a:endParaRPr lang="en-US" sz="2800" smtClean="0"/>
          </a:p>
          <a:p>
            <a:pPr eaLnBrk="1" hangingPunct="1">
              <a:buClr>
                <a:srgbClr val="FFFF99"/>
              </a:buClr>
              <a:buSzTx/>
              <a:buFont typeface="Wingdings" pitchFamily="2" charset="2"/>
              <a:buChar char="ü"/>
              <a:defRPr/>
            </a:pPr>
            <a:r>
              <a:rPr lang="en-US" sz="2800" smtClean="0"/>
              <a:t>The amount of existing damage, </a:t>
            </a:r>
          </a:p>
          <a:p>
            <a:pPr eaLnBrk="1" hangingPunct="1">
              <a:buClr>
                <a:srgbClr val="FFFF99"/>
              </a:buClr>
              <a:buSzTx/>
              <a:buFont typeface="Wingdings" pitchFamily="2" charset="2"/>
              <a:buChar char="ü"/>
              <a:defRPr/>
            </a:pPr>
            <a:r>
              <a:rPr lang="en-US" sz="2800" smtClean="0"/>
              <a:t>Level of contamination, </a:t>
            </a:r>
          </a:p>
          <a:p>
            <a:pPr eaLnBrk="1" hangingPunct="1">
              <a:buClr>
                <a:srgbClr val="FFFF99"/>
              </a:buClr>
              <a:buSzTx/>
              <a:buFont typeface="Wingdings" pitchFamily="2" charset="2"/>
              <a:buChar char="ü"/>
              <a:defRPr/>
            </a:pPr>
            <a:r>
              <a:rPr lang="en-US" sz="2800" smtClean="0"/>
              <a:t>Environmental exposure, </a:t>
            </a:r>
          </a:p>
          <a:p>
            <a:pPr eaLnBrk="1" hangingPunct="1">
              <a:buClr>
                <a:srgbClr val="FFFF99"/>
              </a:buClr>
              <a:buSzTx/>
              <a:buFont typeface="Wingdings" pitchFamily="2" charset="2"/>
              <a:buChar char="ü"/>
              <a:defRPr/>
            </a:pPr>
            <a:r>
              <a:rPr lang="en-US" sz="2800" smtClean="0"/>
              <a:t>The owner’s requirements, </a:t>
            </a:r>
          </a:p>
          <a:p>
            <a:pPr eaLnBrk="1" hangingPunct="1">
              <a:buClr>
                <a:srgbClr val="FFFF99"/>
              </a:buClr>
              <a:buSzTx/>
              <a:buFont typeface="Wingdings" pitchFamily="2" charset="2"/>
              <a:buChar char="ü"/>
              <a:defRPr/>
            </a:pPr>
            <a:r>
              <a:rPr lang="en-US" sz="2800" smtClean="0"/>
              <a:t>Budget. </a:t>
            </a:r>
          </a:p>
          <a:p>
            <a:pPr eaLnBrk="1" hangingPunct="1">
              <a:buClr>
                <a:srgbClr val="FFFF99"/>
              </a:buClr>
              <a:buSzTx/>
              <a:buFont typeface="Wingdings" pitchFamily="2" charset="2"/>
              <a:buChar char="ü"/>
              <a:defRPr/>
            </a:pPr>
            <a:endParaRPr lang="en-US" sz="2800" smtClean="0"/>
          </a:p>
          <a:p>
            <a:pPr algn="ctr" eaLnBrk="1" hangingPunct="1">
              <a:buFont typeface="Wingdings" pitchFamily="2" charset="2"/>
              <a:buNone/>
              <a:defRPr/>
            </a:pPr>
            <a:r>
              <a:rPr lang="en-US" sz="2800" smtClean="0"/>
              <a:t>In many cases, longer-term corrosion solutions may be considered.</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6AC91CBD-2BBF-4BF9-B952-FCC7FBC91DAF}"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C3429AE5-4DEE-452C-975B-1A5B6653F81E}" type="slidenum">
              <a:rPr lang="en-US"/>
              <a:pPr>
                <a:defRPr/>
              </a:pPr>
              <a:t>78</a:t>
            </a:fld>
            <a:endParaRPr lang="en-US"/>
          </a:p>
        </p:txBody>
      </p:sp>
      <p:sp>
        <p:nvSpPr>
          <p:cNvPr id="222210" name="Rectangle 2"/>
          <p:cNvSpPr>
            <a:spLocks noGrp="1" noChangeArrowheads="1"/>
          </p:cNvSpPr>
          <p:nvPr>
            <p:ph type="title"/>
          </p:nvPr>
        </p:nvSpPr>
        <p:spPr>
          <a:xfrm>
            <a:off x="533400" y="228600"/>
            <a:ext cx="7848600" cy="6858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4000" b="1" smtClean="0">
                <a:solidFill>
                  <a:srgbClr val="D7F92F"/>
                </a:solidFill>
              </a:rPr>
              <a:t>Corrosion Service Life</a:t>
            </a:r>
          </a:p>
        </p:txBody>
      </p:sp>
      <p:pic>
        <p:nvPicPr>
          <p:cNvPr id="8090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1219200"/>
            <a:ext cx="81534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6291EC1-DFFB-4123-BED1-621B46EBA08B}"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16FE5203-0183-4E01-816E-1DE2EEEDB44F}" type="slidenum">
              <a:rPr lang="en-US"/>
              <a:pPr>
                <a:defRPr/>
              </a:pPr>
              <a:t>79</a:t>
            </a:fld>
            <a:endParaRPr lang="en-US"/>
          </a:p>
        </p:txBody>
      </p:sp>
      <p:sp>
        <p:nvSpPr>
          <p:cNvPr id="78850" name="Rectangle 2"/>
          <p:cNvSpPr>
            <a:spLocks noGrp="1" noChangeArrowheads="1"/>
          </p:cNvSpPr>
          <p:nvPr>
            <p:ph type="title"/>
          </p:nvPr>
        </p:nvSpPr>
        <p:spPr>
          <a:xfrm>
            <a:off x="304800" y="0"/>
            <a:ext cx="8382000" cy="1066800"/>
          </a:xfrm>
        </p:spPr>
        <p:txBody>
          <a:bodyPr/>
          <a:lstStyle/>
          <a:p>
            <a:pPr eaLnBrk="1" hangingPunct="1">
              <a:defRPr/>
            </a:pPr>
            <a:r>
              <a:rPr lang="en-US" sz="4000" b="1" smtClean="0">
                <a:solidFill>
                  <a:srgbClr val="D7F92F"/>
                </a:solidFill>
              </a:rPr>
              <a:t>Corrosion Mitigation Strategies</a:t>
            </a:r>
            <a:r>
              <a:rPr lang="en-US" sz="4000" smtClean="0"/>
              <a:t> </a:t>
            </a:r>
          </a:p>
        </p:txBody>
      </p:sp>
      <p:sp>
        <p:nvSpPr>
          <p:cNvPr id="78851" name="Rectangle 3"/>
          <p:cNvSpPr>
            <a:spLocks noGrp="1" noChangeArrowheads="1"/>
          </p:cNvSpPr>
          <p:nvPr>
            <p:ph type="body" idx="1"/>
          </p:nvPr>
        </p:nvSpPr>
        <p:spPr>
          <a:xfrm>
            <a:off x="0" y="1143000"/>
            <a:ext cx="9144000" cy="5486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buClr>
                <a:srgbClr val="FFFF99"/>
              </a:buClr>
              <a:buSzTx/>
              <a:buFont typeface="Wingdings" pitchFamily="2" charset="2"/>
              <a:buNone/>
              <a:defRPr/>
            </a:pPr>
            <a:endParaRPr lang="en-US" smtClean="0"/>
          </a:p>
          <a:p>
            <a:pPr eaLnBrk="1" hangingPunct="1">
              <a:buClr>
                <a:srgbClr val="FFFF99"/>
              </a:buClr>
              <a:buSzTx/>
              <a:buFont typeface="Wingdings" pitchFamily="2" charset="2"/>
              <a:buNone/>
              <a:defRPr/>
            </a:pPr>
            <a:endParaRPr lang="en-US" smtClean="0"/>
          </a:p>
          <a:p>
            <a:pPr lvl="2" eaLnBrk="1" hangingPunct="1">
              <a:buClr>
                <a:srgbClr val="FFFF99"/>
              </a:buClr>
              <a:buSzTx/>
              <a:defRPr/>
            </a:pPr>
            <a:r>
              <a:rPr lang="en-US" sz="3600" smtClean="0"/>
              <a:t>Removal and replacement</a:t>
            </a:r>
          </a:p>
          <a:p>
            <a:pPr lvl="2" eaLnBrk="1" hangingPunct="1">
              <a:buClr>
                <a:srgbClr val="FFFF99"/>
              </a:buClr>
              <a:buSzTx/>
              <a:defRPr/>
            </a:pPr>
            <a:r>
              <a:rPr lang="en-US" sz="3600" smtClean="0"/>
              <a:t>Barrier systems</a:t>
            </a:r>
          </a:p>
          <a:p>
            <a:pPr lvl="2" eaLnBrk="1" hangingPunct="1">
              <a:buClr>
                <a:srgbClr val="FFFF99"/>
              </a:buClr>
              <a:buSzTx/>
              <a:defRPr/>
            </a:pPr>
            <a:r>
              <a:rPr lang="en-US" sz="3600" smtClean="0"/>
              <a:t>Electrochemical treatments</a:t>
            </a:r>
          </a:p>
          <a:p>
            <a:pPr lvl="2" eaLnBrk="1" hangingPunct="1">
              <a:buClr>
                <a:srgbClr val="FFFF99"/>
              </a:buClr>
              <a:buSzTx/>
              <a:defRPr/>
            </a:pPr>
            <a:r>
              <a:rPr lang="en-US" sz="3600" smtClean="0"/>
              <a:t>Impressed current cathodic protection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FD0CCE8B-CA02-477C-8F12-D14EC7D9EBD4}"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B9E8E356-41A4-4AC7-9278-8AE4096F63F2}" type="slidenum">
              <a:rPr lang="en-US"/>
              <a:pPr>
                <a:defRPr/>
              </a:pPr>
              <a:t>8</a:t>
            </a:fld>
            <a:endParaRPr lang="en-US"/>
          </a:p>
        </p:txBody>
      </p:sp>
      <p:pic>
        <p:nvPicPr>
          <p:cNvPr id="9220"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078" name="Rectangle 6"/>
          <p:cNvSpPr>
            <a:spLocks noGrp="1" noChangeArrowheads="1"/>
          </p:cNvSpPr>
          <p:nvPr>
            <p:ph type="title"/>
          </p:nvPr>
        </p:nvSpPr>
        <p:spPr>
          <a:xfrm>
            <a:off x="228600" y="381000"/>
            <a:ext cx="8915400" cy="990600"/>
          </a:xfrm>
        </p:spPr>
        <p:txBody>
          <a:bodyPr/>
          <a:lstStyle/>
          <a:p>
            <a:pPr eaLnBrk="1" hangingPunct="1">
              <a:defRPr/>
            </a:pPr>
            <a:r>
              <a:rPr lang="en-US" b="1" smtClean="0">
                <a:solidFill>
                  <a:srgbClr val="D7F92F"/>
                </a:solidFill>
              </a:rPr>
              <a:t>Corroded Reinforcing Steel Concrete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9A78337-5C97-45C9-9585-33D3FC67A028}"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98A2440D-82CC-44EC-AA80-59ED65A6604E}" type="slidenum">
              <a:rPr lang="en-US"/>
              <a:pPr>
                <a:defRPr/>
              </a:pPr>
              <a:t>80</a:t>
            </a:fld>
            <a:endParaRPr lang="en-US"/>
          </a:p>
        </p:txBody>
      </p:sp>
      <p:sp>
        <p:nvSpPr>
          <p:cNvPr id="79874" name="Rectangle 2"/>
          <p:cNvSpPr>
            <a:spLocks noGrp="1" noChangeArrowheads="1"/>
          </p:cNvSpPr>
          <p:nvPr>
            <p:ph type="title"/>
          </p:nvPr>
        </p:nvSpPr>
        <p:spPr>
          <a:xfrm>
            <a:off x="1143000" y="0"/>
            <a:ext cx="7162800" cy="762000"/>
          </a:xfrm>
        </p:spPr>
        <p:txBody>
          <a:bodyPr/>
          <a:lstStyle/>
          <a:p>
            <a:pPr eaLnBrk="1" hangingPunct="1">
              <a:defRPr/>
            </a:pPr>
            <a:r>
              <a:rPr lang="en-US" sz="4000" b="1" smtClean="0">
                <a:solidFill>
                  <a:srgbClr val="D7F92F"/>
                </a:solidFill>
              </a:rPr>
              <a:t>Removal and Replacement</a:t>
            </a:r>
            <a:endParaRPr lang="en-US" sz="4000" smtClean="0"/>
          </a:p>
        </p:txBody>
      </p:sp>
      <p:sp>
        <p:nvSpPr>
          <p:cNvPr id="79875" name="Rectangle 3"/>
          <p:cNvSpPr>
            <a:spLocks noGrp="1" noChangeArrowheads="1"/>
          </p:cNvSpPr>
          <p:nvPr>
            <p:ph type="body" idx="1"/>
          </p:nvPr>
        </p:nvSpPr>
        <p:spPr>
          <a:xfrm>
            <a:off x="0" y="990600"/>
            <a:ext cx="9144000" cy="5867400"/>
          </a:xfrm>
          <a:gradFill rotWithShape="1">
            <a:gsLst>
              <a:gs pos="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z="2800" smtClean="0"/>
              <a:t>Widespread removal of chloride-contaminated or carbonated concrete is a Long-term Solution </a:t>
            </a:r>
          </a:p>
          <a:p>
            <a:pPr algn="ctr" eaLnBrk="1" hangingPunct="1">
              <a:buFont typeface="Wingdings" pitchFamily="2" charset="2"/>
              <a:buNone/>
              <a:defRPr/>
            </a:pPr>
            <a:endParaRPr lang="en-US" sz="2800" smtClean="0"/>
          </a:p>
          <a:p>
            <a:pPr algn="ctr" eaLnBrk="1" hangingPunct="1">
              <a:buFont typeface="Wingdings" pitchFamily="2" charset="2"/>
              <a:buNone/>
              <a:defRPr/>
            </a:pPr>
            <a:r>
              <a:rPr lang="en-US" sz="2800" smtClean="0"/>
              <a:t>This approach lends itself to structure with severe corrosion problems as evidenced by a large percentage of the surface area being delaminated. </a:t>
            </a:r>
          </a:p>
          <a:p>
            <a:pPr algn="ctr" eaLnBrk="1" hangingPunct="1">
              <a:buFont typeface="Wingdings" pitchFamily="2" charset="2"/>
              <a:buNone/>
              <a:defRPr/>
            </a:pPr>
            <a:endParaRPr lang="en-US" sz="1000" smtClean="0"/>
          </a:p>
          <a:p>
            <a:pPr algn="ctr" eaLnBrk="1" hangingPunct="1">
              <a:buFont typeface="Wingdings" pitchFamily="2" charset="2"/>
              <a:buNone/>
              <a:defRPr/>
            </a:pPr>
            <a:r>
              <a:rPr lang="en-US" sz="2800" smtClean="0"/>
              <a:t>This option is</a:t>
            </a:r>
          </a:p>
          <a:p>
            <a:pPr lvl="4" eaLnBrk="1" hangingPunct="1">
              <a:buClr>
                <a:srgbClr val="FFFF99"/>
              </a:buClr>
              <a:buSzTx/>
              <a:buFont typeface="Wingdings" pitchFamily="2" charset="2"/>
              <a:buChar char="Ø"/>
              <a:defRPr/>
            </a:pPr>
            <a:r>
              <a:rPr lang="en-US" sz="2800" smtClean="0">
                <a:solidFill>
                  <a:srgbClr val="FFFF99"/>
                </a:solidFill>
              </a:rPr>
              <a:t>Cost-prohibitive or </a:t>
            </a:r>
          </a:p>
          <a:p>
            <a:pPr lvl="4" eaLnBrk="1" hangingPunct="1">
              <a:buClr>
                <a:srgbClr val="FFFF99"/>
              </a:buClr>
              <a:buSzTx/>
              <a:buFont typeface="Wingdings" pitchFamily="2" charset="2"/>
              <a:buChar char="Ø"/>
              <a:defRPr/>
            </a:pPr>
            <a:r>
              <a:rPr lang="en-US" sz="2800" smtClean="0">
                <a:solidFill>
                  <a:srgbClr val="FFFF99"/>
                </a:solidFill>
              </a:rPr>
              <a:t>Impractical in many situations</a:t>
            </a:r>
            <a:r>
              <a:rPr lang="en-US" sz="1800" smtClean="0"/>
              <a:t> </a:t>
            </a:r>
          </a:p>
          <a:p>
            <a:pPr lvl="4" eaLnBrk="1" hangingPunct="1">
              <a:buClr>
                <a:srgbClr val="FFFF99"/>
              </a:buClr>
              <a:buSzTx/>
              <a:buFont typeface="Wingdings" pitchFamily="2" charset="2"/>
              <a:buChar char="Ø"/>
              <a:defRPr/>
            </a:pPr>
            <a:endParaRPr lang="en-US" sz="1800" smtClean="0"/>
          </a:p>
          <a:p>
            <a:pPr algn="ctr" eaLnBrk="1" hangingPunct="1">
              <a:buFont typeface="Wingdings" pitchFamily="2" charset="2"/>
              <a:buNone/>
              <a:defRPr/>
            </a:pPr>
            <a:r>
              <a:rPr lang="en-US" sz="2800" smtClean="0"/>
              <a:t>Removal and replacement can also create structural shoring requirements and increased costs.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B2C6981-250A-40D0-AB17-08D447D64248}"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43458A83-8DC4-4DA5-8F63-B0D3DD3C12B3}" type="slidenum">
              <a:rPr lang="en-US"/>
              <a:pPr>
                <a:defRPr/>
              </a:pPr>
              <a:t>81</a:t>
            </a:fld>
            <a:endParaRPr lang="en-US"/>
          </a:p>
        </p:txBody>
      </p:sp>
      <p:sp>
        <p:nvSpPr>
          <p:cNvPr id="80898" name="Rectangle 2"/>
          <p:cNvSpPr>
            <a:spLocks noGrp="1" noChangeArrowheads="1"/>
          </p:cNvSpPr>
          <p:nvPr>
            <p:ph type="title"/>
          </p:nvPr>
        </p:nvSpPr>
        <p:spPr>
          <a:xfrm>
            <a:off x="762000" y="152400"/>
            <a:ext cx="7924800" cy="685800"/>
          </a:xfrm>
        </p:spPr>
        <p:txBody>
          <a:bodyPr/>
          <a:lstStyle/>
          <a:p>
            <a:pPr eaLnBrk="1" hangingPunct="1">
              <a:defRPr/>
            </a:pPr>
            <a:r>
              <a:rPr lang="en-US" sz="4000" b="1" smtClean="0">
                <a:solidFill>
                  <a:srgbClr val="D7F92F"/>
                </a:solidFill>
              </a:rPr>
              <a:t>Barrier systems</a:t>
            </a:r>
          </a:p>
        </p:txBody>
      </p:sp>
      <p:sp>
        <p:nvSpPr>
          <p:cNvPr id="80899" name="Rectangle 3"/>
          <p:cNvSpPr>
            <a:spLocks noGrp="1" noChangeArrowheads="1"/>
          </p:cNvSpPr>
          <p:nvPr>
            <p:ph type="body" idx="1"/>
          </p:nvPr>
        </p:nvSpPr>
        <p:spPr>
          <a:xfrm>
            <a:off x="0" y="1143000"/>
            <a:ext cx="9144000" cy="5715000"/>
          </a:xfrm>
          <a:gradFill rotWithShape="1">
            <a:gsLst>
              <a:gs pos="0">
                <a:srgbClr val="1305C3">
                  <a:gamma/>
                  <a:shade val="46275"/>
                  <a:invGamma/>
                </a:srgbClr>
              </a:gs>
              <a:gs pos="100000">
                <a:srgbClr val="1305C3"/>
              </a:gs>
            </a:gsLst>
            <a:lin ang="5400000" scaled="1"/>
          </a:gradFill>
        </p:spPr>
        <p:txBody>
          <a:bodyPr/>
          <a:lstStyle/>
          <a:p>
            <a:pPr algn="ctr" eaLnBrk="1" hangingPunct="1">
              <a:buFont typeface="Wingdings" pitchFamily="2" charset="2"/>
              <a:buNone/>
              <a:defRPr/>
            </a:pPr>
            <a:r>
              <a:rPr lang="en-US" sz="2800" smtClean="0"/>
              <a:t>The use of </a:t>
            </a:r>
          </a:p>
          <a:p>
            <a:pPr lvl="4" eaLnBrk="1" hangingPunct="1">
              <a:buFont typeface="Wingdings" pitchFamily="2" charset="2"/>
              <a:buNone/>
              <a:defRPr/>
            </a:pPr>
            <a:r>
              <a:rPr lang="en-US" sz="2800" smtClean="0"/>
              <a:t>                   </a:t>
            </a:r>
            <a:r>
              <a:rPr lang="en-US" sz="2800" smtClean="0">
                <a:solidFill>
                  <a:srgbClr val="FFFF99"/>
                </a:solidFill>
              </a:rPr>
              <a:t>Sealers </a:t>
            </a:r>
          </a:p>
          <a:p>
            <a:pPr lvl="4" eaLnBrk="1" hangingPunct="1">
              <a:buFont typeface="Wingdings" pitchFamily="2" charset="2"/>
              <a:buNone/>
              <a:defRPr/>
            </a:pPr>
            <a:r>
              <a:rPr lang="en-US" sz="2800" smtClean="0">
                <a:solidFill>
                  <a:srgbClr val="FFFF99"/>
                </a:solidFill>
              </a:rPr>
              <a:t>                   Coatings </a:t>
            </a:r>
          </a:p>
          <a:p>
            <a:pPr lvl="4" eaLnBrk="1" hangingPunct="1">
              <a:buFont typeface="Wingdings" pitchFamily="2" charset="2"/>
              <a:buNone/>
              <a:defRPr/>
            </a:pPr>
            <a:r>
              <a:rPr lang="en-US" sz="2800" smtClean="0">
                <a:solidFill>
                  <a:srgbClr val="FFFF99"/>
                </a:solidFill>
              </a:rPr>
              <a:t>                   Overlays</a:t>
            </a:r>
            <a:r>
              <a:rPr lang="en-US" sz="1800" smtClean="0">
                <a:solidFill>
                  <a:srgbClr val="FFFF99"/>
                </a:solidFill>
              </a:rPr>
              <a:t> </a:t>
            </a:r>
          </a:p>
          <a:p>
            <a:pPr algn="ctr" eaLnBrk="1" hangingPunct="1">
              <a:buFont typeface="Wingdings" pitchFamily="2" charset="2"/>
              <a:buNone/>
              <a:defRPr/>
            </a:pPr>
            <a:r>
              <a:rPr lang="en-US" sz="2800" smtClean="0"/>
              <a:t>are often considered for </a:t>
            </a:r>
          </a:p>
          <a:p>
            <a:pPr algn="ctr" eaLnBrk="1" hangingPunct="1">
              <a:buFont typeface="Wingdings" pitchFamily="2" charset="2"/>
              <a:buNone/>
              <a:defRPr/>
            </a:pPr>
            <a:r>
              <a:rPr lang="en-US" sz="2800" smtClean="0"/>
              <a:t>mitigating future corrosion activity</a:t>
            </a:r>
          </a:p>
          <a:p>
            <a:pPr algn="ctr" eaLnBrk="1" hangingPunct="1">
              <a:buFont typeface="Wingdings" pitchFamily="2" charset="2"/>
              <a:buNone/>
              <a:defRPr/>
            </a:pPr>
            <a:r>
              <a:rPr lang="en-US" sz="2800" smtClean="0"/>
              <a:t>     Barrier systems operate by preventing the</a:t>
            </a:r>
          </a:p>
          <a:p>
            <a:pPr lvl="4" eaLnBrk="1" hangingPunct="1">
              <a:buFont typeface="Wingdings" pitchFamily="2" charset="2"/>
              <a:buNone/>
              <a:defRPr/>
            </a:pPr>
            <a:r>
              <a:rPr lang="en-US" sz="2800" smtClean="0"/>
              <a:t>              </a:t>
            </a:r>
            <a:r>
              <a:rPr lang="en-US" sz="2800" smtClean="0">
                <a:solidFill>
                  <a:srgbClr val="FFFF99"/>
                </a:solidFill>
              </a:rPr>
              <a:t>Ingress of chloride ions, </a:t>
            </a:r>
          </a:p>
          <a:p>
            <a:pPr lvl="4" eaLnBrk="1" hangingPunct="1">
              <a:buFont typeface="Wingdings" pitchFamily="2" charset="2"/>
              <a:buNone/>
              <a:defRPr/>
            </a:pPr>
            <a:r>
              <a:rPr lang="en-US" sz="2800" smtClean="0">
                <a:solidFill>
                  <a:srgbClr val="FFFF99"/>
                </a:solidFill>
              </a:rPr>
              <a:t>              Moisture, </a:t>
            </a:r>
          </a:p>
          <a:p>
            <a:pPr lvl="4" eaLnBrk="1" hangingPunct="1">
              <a:buFont typeface="Wingdings" pitchFamily="2" charset="2"/>
              <a:buNone/>
              <a:defRPr/>
            </a:pPr>
            <a:r>
              <a:rPr lang="en-US" sz="2800" smtClean="0">
                <a:solidFill>
                  <a:srgbClr val="FFFF99"/>
                </a:solidFill>
              </a:rPr>
              <a:t>              Carbon Dioxide</a:t>
            </a:r>
            <a:r>
              <a:rPr lang="en-US" sz="1800" smtClean="0"/>
              <a:t> </a:t>
            </a:r>
          </a:p>
          <a:p>
            <a:pPr algn="ctr" eaLnBrk="1" hangingPunct="1">
              <a:buFont typeface="Wingdings" pitchFamily="2" charset="2"/>
              <a:buNone/>
              <a:defRPr/>
            </a:pPr>
            <a:r>
              <a:rPr lang="en-US" sz="2800" smtClean="0"/>
              <a:t>  into the structure.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F46921E-B272-4249-9F7A-DBAE6E0DFD5D}"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441B76A8-46ED-40D4-99F7-08095B3D1A8F}" type="slidenum">
              <a:rPr lang="en-US"/>
              <a:pPr>
                <a:defRPr/>
              </a:pPr>
              <a:t>82</a:t>
            </a:fld>
            <a:endParaRPr lang="en-US"/>
          </a:p>
        </p:txBody>
      </p:sp>
      <p:sp>
        <p:nvSpPr>
          <p:cNvPr id="82946" name="Rectangle 2"/>
          <p:cNvSpPr>
            <a:spLocks noGrp="1" noChangeArrowheads="1"/>
          </p:cNvSpPr>
          <p:nvPr>
            <p:ph type="title"/>
          </p:nvPr>
        </p:nvSpPr>
        <p:spPr/>
        <p:txBody>
          <a:bodyPr/>
          <a:lstStyle/>
          <a:p>
            <a:pPr eaLnBrk="1" hangingPunct="1">
              <a:defRPr/>
            </a:pPr>
            <a:r>
              <a:rPr lang="en-US" b="1" smtClean="0">
                <a:solidFill>
                  <a:srgbClr val="D7F92F"/>
                </a:solidFill>
              </a:rPr>
              <a:t>Barrier systems</a:t>
            </a:r>
          </a:p>
        </p:txBody>
      </p:sp>
      <p:sp>
        <p:nvSpPr>
          <p:cNvPr id="82947" name="Rectangle 3"/>
          <p:cNvSpPr>
            <a:spLocks noGrp="1" noChangeArrowheads="1"/>
          </p:cNvSpPr>
          <p:nvPr>
            <p:ph type="body" idx="1"/>
          </p:nvPr>
        </p:nvSpPr>
        <p:spPr>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If the structure is already contaminated and showing signs of corrosion distress </a:t>
            </a:r>
          </a:p>
          <a:p>
            <a:pPr algn="ctr" eaLnBrk="1" hangingPunct="1">
              <a:buFont typeface="Wingdings" pitchFamily="2" charset="2"/>
              <a:buNone/>
              <a:defRPr/>
            </a:pPr>
            <a:r>
              <a:rPr lang="en-US" smtClean="0"/>
              <a:t>the use of barrier system will generally have a limited impact on the service of the structure.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4E4CA94-14A8-4C2D-BA95-A8ECD4381395}"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DEA63C15-0FBB-451F-9847-B83B1AB60FC6}" type="slidenum">
              <a:rPr lang="en-US"/>
              <a:pPr>
                <a:defRPr/>
              </a:pPr>
              <a:t>83</a:t>
            </a:fld>
            <a:endParaRPr lang="en-US"/>
          </a:p>
        </p:txBody>
      </p:sp>
      <p:sp>
        <p:nvSpPr>
          <p:cNvPr id="83970" name="Rectangle 2"/>
          <p:cNvSpPr>
            <a:spLocks noGrp="1" noChangeArrowheads="1"/>
          </p:cNvSpPr>
          <p:nvPr>
            <p:ph type="title"/>
          </p:nvPr>
        </p:nvSpPr>
        <p:spPr>
          <a:xfrm>
            <a:off x="685800" y="0"/>
            <a:ext cx="7848600" cy="1066800"/>
          </a:xfrm>
        </p:spPr>
        <p:txBody>
          <a:bodyPr/>
          <a:lstStyle/>
          <a:p>
            <a:pPr eaLnBrk="1" hangingPunct="1">
              <a:defRPr/>
            </a:pPr>
            <a:r>
              <a:rPr lang="en-US" sz="4000" b="1" smtClean="0">
                <a:solidFill>
                  <a:srgbClr val="D7F92F"/>
                </a:solidFill>
              </a:rPr>
              <a:t>Electrochemical Treatments</a:t>
            </a:r>
          </a:p>
        </p:txBody>
      </p:sp>
      <p:sp>
        <p:nvSpPr>
          <p:cNvPr id="83971" name="Rectangle 3"/>
          <p:cNvSpPr>
            <a:spLocks noGrp="1" noChangeArrowheads="1"/>
          </p:cNvSpPr>
          <p:nvPr>
            <p:ph type="body" idx="1"/>
          </p:nvPr>
        </p:nvSpPr>
        <p:spPr>
          <a:xfrm>
            <a:off x="152400" y="1295400"/>
            <a:ext cx="8991600" cy="5334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An electrochemical approach to achieve long-term corrosion protection is to address the underlying cause of corrosion without the widespread removal of contaminated but </a:t>
            </a:r>
            <a:r>
              <a:rPr lang="en-US" i="1" smtClean="0">
                <a:solidFill>
                  <a:srgbClr val="FFFF99"/>
                </a:solidFill>
              </a:rPr>
              <a:t>sound concrete</a:t>
            </a:r>
            <a:endParaRPr lang="en-US" smtClean="0"/>
          </a:p>
          <a:p>
            <a:pPr algn="ctr" eaLnBrk="1" hangingPunct="1">
              <a:buFont typeface="Wingdings" pitchFamily="2" charset="2"/>
              <a:buNone/>
              <a:defRPr/>
            </a:pPr>
            <a:r>
              <a:rPr lang="en-US" smtClean="0"/>
              <a:t> </a:t>
            </a:r>
          </a:p>
          <a:p>
            <a:pPr algn="ctr" eaLnBrk="1" hangingPunct="1">
              <a:buFont typeface="Wingdings" pitchFamily="2" charset="2"/>
              <a:buNone/>
              <a:defRPr/>
            </a:pPr>
            <a:r>
              <a:rPr lang="en-US" smtClean="0"/>
              <a:t>For many projects, electrochemical treatments are a cost-effective strategy for providing corrosion protection over large areas.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3CDF77D-ECBA-4176-A819-B4D8146859A7}"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F3D1E381-3F82-4DB4-B9E5-3635C7A1E65C}" type="slidenum">
              <a:rPr lang="en-US"/>
              <a:pPr>
                <a:defRPr/>
              </a:pPr>
              <a:t>84</a:t>
            </a:fld>
            <a:endParaRPr lang="en-US"/>
          </a:p>
        </p:txBody>
      </p:sp>
      <p:sp>
        <p:nvSpPr>
          <p:cNvPr id="84994" name="Rectangle 2"/>
          <p:cNvSpPr>
            <a:spLocks noGrp="1" noChangeArrowheads="1"/>
          </p:cNvSpPr>
          <p:nvPr>
            <p:ph type="title"/>
          </p:nvPr>
        </p:nvSpPr>
        <p:spPr>
          <a:xfrm>
            <a:off x="0" y="0"/>
            <a:ext cx="9144000" cy="1371600"/>
          </a:xfrm>
        </p:spPr>
        <p:txBody>
          <a:bodyPr/>
          <a:lstStyle/>
          <a:p>
            <a:pPr eaLnBrk="1" hangingPunct="1">
              <a:defRPr/>
            </a:pPr>
            <a:r>
              <a:rPr lang="en-US" sz="4000" b="1" smtClean="0">
                <a:solidFill>
                  <a:srgbClr val="D7F92F"/>
                </a:solidFill>
              </a:rPr>
              <a:t>Electrochemical Chloride Extraction (ECE)</a:t>
            </a:r>
          </a:p>
        </p:txBody>
      </p:sp>
      <p:sp>
        <p:nvSpPr>
          <p:cNvPr id="84995" name="Rectangle 3"/>
          <p:cNvSpPr>
            <a:spLocks noGrp="1" noChangeArrowheads="1"/>
          </p:cNvSpPr>
          <p:nvPr>
            <p:ph type="body" idx="1"/>
          </p:nvPr>
        </p:nvSpPr>
        <p:spPr>
          <a:xfrm>
            <a:off x="152400" y="1371600"/>
            <a:ext cx="8991600" cy="5334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lnSpc>
                <a:spcPct val="80000"/>
              </a:lnSpc>
              <a:buFont typeface="Wingdings" pitchFamily="2" charset="2"/>
              <a:buBlip>
                <a:blip r:embed="rId3"/>
              </a:buBlip>
              <a:defRPr/>
            </a:pPr>
            <a:r>
              <a:rPr lang="en-US" sz="2800" smtClean="0"/>
              <a:t>It is a short-term process where electric field is applied between the reinforcement in the concrete and an externally mounted mesh. </a:t>
            </a:r>
          </a:p>
          <a:p>
            <a:pPr eaLnBrk="1" hangingPunct="1">
              <a:lnSpc>
                <a:spcPct val="80000"/>
              </a:lnSpc>
              <a:buFont typeface="Wingdings" pitchFamily="2" charset="2"/>
              <a:buNone/>
              <a:defRPr/>
            </a:pPr>
            <a:endParaRPr lang="en-US" sz="2800" smtClean="0"/>
          </a:p>
          <a:p>
            <a:pPr eaLnBrk="1" hangingPunct="1">
              <a:lnSpc>
                <a:spcPct val="80000"/>
              </a:lnSpc>
              <a:buFont typeface="Wingdings" pitchFamily="2" charset="2"/>
              <a:buBlip>
                <a:blip r:embed="rId3"/>
              </a:buBlip>
              <a:defRPr/>
            </a:pPr>
            <a:r>
              <a:rPr lang="en-US" sz="2800" smtClean="0"/>
              <a:t>The mesh is embedded in a conductive media, generally a sprayed-on mixture of potable water and cellulose fibre for vertical and overhead surfaces. </a:t>
            </a:r>
          </a:p>
          <a:p>
            <a:pPr eaLnBrk="1" hangingPunct="1">
              <a:lnSpc>
                <a:spcPct val="80000"/>
              </a:lnSpc>
              <a:buFont typeface="Wingdings" pitchFamily="2" charset="2"/>
              <a:buNone/>
              <a:defRPr/>
            </a:pPr>
            <a:endParaRPr lang="en-US" sz="2800" smtClean="0"/>
          </a:p>
          <a:p>
            <a:pPr eaLnBrk="1" hangingPunct="1">
              <a:lnSpc>
                <a:spcPct val="80000"/>
              </a:lnSpc>
              <a:buFont typeface="Wingdings" pitchFamily="2" charset="2"/>
              <a:buBlip>
                <a:blip r:embed="rId3"/>
              </a:buBlip>
              <a:defRPr/>
            </a:pPr>
            <a:r>
              <a:rPr lang="en-US" sz="2800" smtClean="0"/>
              <a:t>During treatment, negatively charged chloride ions are transported away from the rebar and toward the positively charged external electrode mesh by means of ion migration, where they are trapped and removed in the fibrous electrolyte mixture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C152AEE-FE77-4851-9B49-68B221F2EFB5}"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4FC88595-720A-48EB-B8EC-2837572B6D41}" type="slidenum">
              <a:rPr lang="en-US"/>
              <a:pPr>
                <a:defRPr/>
              </a:pPr>
              <a:t>85</a:t>
            </a:fld>
            <a:endParaRPr lang="en-US"/>
          </a:p>
        </p:txBody>
      </p:sp>
      <p:sp>
        <p:nvSpPr>
          <p:cNvPr id="86018" name="Rectangle 2"/>
          <p:cNvSpPr>
            <a:spLocks noGrp="1" noChangeArrowheads="1"/>
          </p:cNvSpPr>
          <p:nvPr>
            <p:ph type="title"/>
          </p:nvPr>
        </p:nvSpPr>
        <p:spPr>
          <a:xfrm>
            <a:off x="457200" y="152400"/>
            <a:ext cx="8229600" cy="1371600"/>
          </a:xfrm>
        </p:spPr>
        <p:txBody>
          <a:bodyPr/>
          <a:lstStyle/>
          <a:p>
            <a:pPr eaLnBrk="1" hangingPunct="1">
              <a:defRPr/>
            </a:pPr>
            <a:r>
              <a:rPr lang="en-US" sz="4000" b="1" smtClean="0">
                <a:solidFill>
                  <a:srgbClr val="D7F92F"/>
                </a:solidFill>
              </a:rPr>
              <a:t>Electrochemical Chloride Extraction for Re-alkalization</a:t>
            </a:r>
          </a:p>
        </p:txBody>
      </p:sp>
      <p:sp>
        <p:nvSpPr>
          <p:cNvPr id="86019" name="Rectangle 3"/>
          <p:cNvSpPr>
            <a:spLocks noGrp="1" noChangeArrowheads="1"/>
          </p:cNvSpPr>
          <p:nvPr>
            <p:ph type="body" idx="1"/>
          </p:nvPr>
        </p:nvSpPr>
        <p:spPr>
          <a:xfrm>
            <a:off x="0" y="1676400"/>
            <a:ext cx="9144000" cy="51816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90000"/>
              </a:lnSpc>
              <a:buFont typeface="Wingdings" pitchFamily="2" charset="2"/>
              <a:buNone/>
              <a:defRPr/>
            </a:pPr>
            <a:r>
              <a:rPr lang="en-US" smtClean="0"/>
              <a:t>For structure subject to carbonation-induced corrosion, a variation of the ECE process can be utilized to re-alkalize (increase the pH of) the concrete </a:t>
            </a:r>
          </a:p>
          <a:p>
            <a:pPr algn="ctr" eaLnBrk="1" hangingPunct="1">
              <a:lnSpc>
                <a:spcPct val="90000"/>
              </a:lnSpc>
              <a:buFont typeface="Wingdings" pitchFamily="2" charset="2"/>
              <a:buNone/>
              <a:defRPr/>
            </a:pPr>
            <a:r>
              <a:rPr lang="en-US" smtClean="0"/>
              <a:t>The primary differences between </a:t>
            </a:r>
          </a:p>
          <a:p>
            <a:pPr algn="ctr" eaLnBrk="1" hangingPunct="1">
              <a:lnSpc>
                <a:spcPct val="90000"/>
              </a:lnSpc>
              <a:buFont typeface="Wingdings" pitchFamily="2" charset="2"/>
              <a:buNone/>
              <a:defRPr/>
            </a:pPr>
            <a:r>
              <a:rPr lang="en-US" smtClean="0"/>
              <a:t>ECE and Re-alkalization are: </a:t>
            </a:r>
          </a:p>
          <a:p>
            <a:pPr marL="2228850" lvl="4" indent="-400050" eaLnBrk="1" hangingPunct="1">
              <a:lnSpc>
                <a:spcPct val="90000"/>
              </a:lnSpc>
              <a:buClr>
                <a:srgbClr val="FFFF99"/>
              </a:buClr>
              <a:buSzTx/>
              <a:buFont typeface="Wingdings" pitchFamily="2" charset="2"/>
              <a:buChar char="ü"/>
              <a:defRPr/>
            </a:pPr>
            <a:r>
              <a:rPr lang="en-US" sz="3200" smtClean="0"/>
              <a:t>The choice of the electrolyte </a:t>
            </a:r>
          </a:p>
          <a:p>
            <a:pPr marL="2228850" lvl="4" indent="-400050" eaLnBrk="1" hangingPunct="1">
              <a:lnSpc>
                <a:spcPct val="90000"/>
              </a:lnSpc>
              <a:buClr>
                <a:srgbClr val="FFFF99"/>
              </a:buClr>
              <a:buSzTx/>
              <a:buFont typeface="Wingdings" pitchFamily="2" charset="2"/>
              <a:buChar char="ü"/>
              <a:defRPr/>
            </a:pPr>
            <a:r>
              <a:rPr lang="en-US" sz="3200" smtClean="0"/>
              <a:t>The duration of treatment and </a:t>
            </a:r>
          </a:p>
          <a:p>
            <a:pPr marL="2228850" lvl="4" indent="-400050" eaLnBrk="1" hangingPunct="1">
              <a:lnSpc>
                <a:spcPct val="90000"/>
              </a:lnSpc>
              <a:buClr>
                <a:srgbClr val="FFFF99"/>
              </a:buClr>
              <a:buSzTx/>
              <a:buFont typeface="Wingdings" pitchFamily="2" charset="2"/>
              <a:buChar char="ü"/>
              <a:defRPr/>
            </a:pPr>
            <a:r>
              <a:rPr lang="en-US" sz="3200" smtClean="0"/>
              <a:t>The procedures to verify a successful   application</a:t>
            </a:r>
            <a:r>
              <a:rPr lang="en-US" smtClean="0"/>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F57D90AE-CAA4-4D46-AC5E-84794E0FB028}"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CFB8C18F-F009-4EBF-ADFB-F22C75AB9F95}" type="slidenum">
              <a:rPr lang="en-US"/>
              <a:pPr>
                <a:defRPr/>
              </a:pPr>
              <a:t>86</a:t>
            </a:fld>
            <a:endParaRPr lang="en-US"/>
          </a:p>
        </p:txBody>
      </p:sp>
      <p:sp>
        <p:nvSpPr>
          <p:cNvPr id="156674" name="Rectangle 2"/>
          <p:cNvSpPr>
            <a:spLocks noGrp="1" noChangeArrowheads="1"/>
          </p:cNvSpPr>
          <p:nvPr>
            <p:ph type="title"/>
          </p:nvPr>
        </p:nvSpPr>
        <p:spPr>
          <a:xfrm>
            <a:off x="381000" y="0"/>
            <a:ext cx="8229600" cy="1371600"/>
          </a:xfrm>
        </p:spPr>
        <p:txBody>
          <a:bodyPr/>
          <a:lstStyle/>
          <a:p>
            <a:pPr eaLnBrk="1" hangingPunct="1">
              <a:defRPr/>
            </a:pPr>
            <a:r>
              <a:rPr lang="en-US" b="1" smtClean="0">
                <a:solidFill>
                  <a:srgbClr val="D7F92F"/>
                </a:solidFill>
              </a:rPr>
              <a:t>Realkalization</a:t>
            </a:r>
          </a:p>
        </p:txBody>
      </p:sp>
      <p:pic>
        <p:nvPicPr>
          <p:cNvPr id="8909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1143000"/>
            <a:ext cx="8763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83E58C66-9C77-436A-BA28-0A49AE6FAFE5}" type="datetime1">
              <a:rPr lang="en-US"/>
              <a:pPr>
                <a:defRPr/>
              </a:pPr>
              <a:t>1/28/2014</a:t>
            </a:fld>
            <a:endParaRPr lang="en-US"/>
          </a:p>
        </p:txBody>
      </p:sp>
      <p:sp>
        <p:nvSpPr>
          <p:cNvPr id="6" name="Slide Number Placeholder 4"/>
          <p:cNvSpPr>
            <a:spLocks noGrp="1"/>
          </p:cNvSpPr>
          <p:nvPr>
            <p:ph type="sldNum" sz="quarter" idx="12"/>
          </p:nvPr>
        </p:nvSpPr>
        <p:spPr/>
        <p:txBody>
          <a:bodyPr/>
          <a:lstStyle/>
          <a:p>
            <a:pPr>
              <a:defRPr/>
            </a:pPr>
            <a:fld id="{5DAA9366-5C2C-4E4F-959F-A684D2DAE8FC}" type="slidenum">
              <a:rPr lang="en-US"/>
              <a:pPr>
                <a:defRPr/>
              </a:pPr>
              <a:t>87</a:t>
            </a:fld>
            <a:endParaRPr lang="en-US"/>
          </a:p>
        </p:txBody>
      </p:sp>
      <p:pic>
        <p:nvPicPr>
          <p:cNvPr id="90116"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7" name="Rectangle 4"/>
          <p:cNvSpPr>
            <a:spLocks noChangeArrowheads="1"/>
          </p:cNvSpPr>
          <p:nvPr/>
        </p:nvSpPr>
        <p:spPr bwMode="auto">
          <a:xfrm>
            <a:off x="8305800" y="6553200"/>
            <a:ext cx="838200" cy="304800"/>
          </a:xfrm>
          <a:prstGeom prst="rect">
            <a:avLst/>
          </a:prstGeom>
          <a:solidFill>
            <a:srgbClr val="008000"/>
          </a:solidFill>
          <a:ln w="9525">
            <a:solidFill>
              <a:srgbClr val="008000"/>
            </a:solidFill>
            <a:miter lim="800000"/>
            <a:headEnd/>
            <a:tailEnd/>
          </a:ln>
        </p:spPr>
        <p:txBody>
          <a:bodyPr wrap="none" anchor="ctr"/>
          <a:lstStyle/>
          <a:p>
            <a:endParaRPr lang="en-US"/>
          </a:p>
        </p:txBody>
      </p:sp>
      <p:sp>
        <p:nvSpPr>
          <p:cNvPr id="159749" name="Rectangle 5"/>
          <p:cNvSpPr>
            <a:spLocks noGrp="1" noChangeArrowheads="1"/>
          </p:cNvSpPr>
          <p:nvPr>
            <p:ph type="title"/>
          </p:nvPr>
        </p:nvSpPr>
        <p:spPr>
          <a:xfrm>
            <a:off x="609600" y="228600"/>
            <a:ext cx="8077200" cy="914400"/>
          </a:xfrm>
        </p:spPr>
        <p:txBody>
          <a:bodyPr/>
          <a:lstStyle/>
          <a:p>
            <a:pPr eaLnBrk="1" hangingPunct="1">
              <a:defRPr/>
            </a:pPr>
            <a:r>
              <a:rPr lang="en-US" b="1" smtClean="0">
                <a:solidFill>
                  <a:srgbClr val="D7F92F"/>
                </a:solidFill>
              </a:rPr>
              <a:t>Realkalization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EB6E8878-7AA9-4D63-AD6B-A328C5BD1B9F}" type="datetime1">
              <a:rPr lang="en-US"/>
              <a:pPr>
                <a:defRPr/>
              </a:pPr>
              <a:t>1/28/2014</a:t>
            </a:fld>
            <a:endParaRPr lang="en-US"/>
          </a:p>
        </p:txBody>
      </p:sp>
      <p:sp>
        <p:nvSpPr>
          <p:cNvPr id="6" name="Slide Number Placeholder 4"/>
          <p:cNvSpPr>
            <a:spLocks noGrp="1"/>
          </p:cNvSpPr>
          <p:nvPr>
            <p:ph type="sldNum" sz="quarter" idx="12"/>
          </p:nvPr>
        </p:nvSpPr>
        <p:spPr/>
        <p:txBody>
          <a:bodyPr/>
          <a:lstStyle/>
          <a:p>
            <a:pPr>
              <a:defRPr/>
            </a:pPr>
            <a:fld id="{2D4E586B-B4CC-4B3A-AA88-F59F8A693BBF}" type="slidenum">
              <a:rPr lang="en-US"/>
              <a:pPr>
                <a:defRPr/>
              </a:pPr>
              <a:t>88</a:t>
            </a:fld>
            <a:endParaRPr lang="en-US"/>
          </a:p>
        </p:txBody>
      </p:sp>
      <p:pic>
        <p:nvPicPr>
          <p:cNvPr id="91140"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41" name="Rectangle 4"/>
          <p:cNvSpPr>
            <a:spLocks noChangeArrowheads="1"/>
          </p:cNvSpPr>
          <p:nvPr/>
        </p:nvSpPr>
        <p:spPr bwMode="auto">
          <a:xfrm>
            <a:off x="8305800" y="6629400"/>
            <a:ext cx="838200" cy="228600"/>
          </a:xfrm>
          <a:prstGeom prst="rect">
            <a:avLst/>
          </a:prstGeom>
          <a:solidFill>
            <a:srgbClr val="008000"/>
          </a:solidFill>
          <a:ln w="9525">
            <a:solidFill>
              <a:srgbClr val="008000"/>
            </a:solidFill>
            <a:miter lim="800000"/>
            <a:headEnd/>
            <a:tailEnd/>
          </a:ln>
        </p:spPr>
        <p:txBody>
          <a:bodyPr wrap="none" anchor="ctr"/>
          <a:lstStyle/>
          <a:p>
            <a:endParaRPr lang="en-US"/>
          </a:p>
        </p:txBody>
      </p:sp>
      <p:sp>
        <p:nvSpPr>
          <p:cNvPr id="162821" name="Rectangle 5"/>
          <p:cNvSpPr>
            <a:spLocks noGrp="1" noChangeArrowheads="1"/>
          </p:cNvSpPr>
          <p:nvPr>
            <p:ph type="title"/>
          </p:nvPr>
        </p:nvSpPr>
        <p:spPr>
          <a:xfrm>
            <a:off x="0" y="0"/>
            <a:ext cx="9144000" cy="1219200"/>
          </a:xfrm>
        </p:spPr>
        <p:txBody>
          <a:bodyPr/>
          <a:lstStyle/>
          <a:p>
            <a:pPr eaLnBrk="1" hangingPunct="1">
              <a:defRPr/>
            </a:pPr>
            <a:r>
              <a:rPr lang="en-US" b="1" smtClean="0">
                <a:solidFill>
                  <a:srgbClr val="D7F92F"/>
                </a:solidFill>
              </a:rPr>
              <a:t>Realkalization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C53EF14-BAB1-4E5E-8959-D5AE14C726A7}"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C2963045-D3A6-4ABE-9DA7-BB9F512450FB}" type="slidenum">
              <a:rPr lang="en-US"/>
              <a:pPr>
                <a:defRPr/>
              </a:pPr>
              <a:t>89</a:t>
            </a:fld>
            <a:endParaRPr lang="en-US"/>
          </a:p>
        </p:txBody>
      </p:sp>
      <p:sp>
        <p:nvSpPr>
          <p:cNvPr id="87042" name="Rectangle 2"/>
          <p:cNvSpPr>
            <a:spLocks noGrp="1" noChangeArrowheads="1"/>
          </p:cNvSpPr>
          <p:nvPr>
            <p:ph type="title"/>
          </p:nvPr>
        </p:nvSpPr>
        <p:spPr>
          <a:xfrm>
            <a:off x="533400" y="0"/>
            <a:ext cx="8229600" cy="1371600"/>
          </a:xfrm>
        </p:spPr>
        <p:txBody>
          <a:bodyPr/>
          <a:lstStyle/>
          <a:p>
            <a:pPr eaLnBrk="1" hangingPunct="1">
              <a:defRPr/>
            </a:pPr>
            <a:r>
              <a:rPr lang="en-US" sz="4000" b="1" smtClean="0">
                <a:solidFill>
                  <a:srgbClr val="D7F92F"/>
                </a:solidFill>
              </a:rPr>
              <a:t>Impressed Current Cathodic Protection (ICCP)</a:t>
            </a:r>
          </a:p>
        </p:txBody>
      </p:sp>
      <p:sp>
        <p:nvSpPr>
          <p:cNvPr id="87043" name="Rectangle 3"/>
          <p:cNvSpPr>
            <a:spLocks noGrp="1" noChangeArrowheads="1"/>
          </p:cNvSpPr>
          <p:nvPr>
            <p:ph type="body" idx="1"/>
          </p:nvPr>
        </p:nvSpPr>
        <p:spPr>
          <a:xfrm>
            <a:off x="0" y="1295400"/>
            <a:ext cx="9144000" cy="52578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z="2800" smtClean="0"/>
              <a:t>ICCP systems start with the installation of permanent anode(s) into the structure. </a:t>
            </a:r>
          </a:p>
          <a:p>
            <a:pPr algn="ctr" eaLnBrk="1" hangingPunct="1">
              <a:buFont typeface="Wingdings" pitchFamily="2" charset="2"/>
              <a:buNone/>
              <a:defRPr/>
            </a:pPr>
            <a:endParaRPr lang="en-US" sz="2800" smtClean="0"/>
          </a:p>
          <a:p>
            <a:pPr algn="ctr" eaLnBrk="1" hangingPunct="1">
              <a:buFont typeface="Wingdings" pitchFamily="2" charset="2"/>
              <a:buNone/>
              <a:defRPr/>
            </a:pPr>
            <a:r>
              <a:rPr lang="en-US" sz="2800" smtClean="0"/>
              <a:t>An external DC power source is applied with the anode being connected to the positive (+) terminal and the reinforcing steel connected to the negative (-) terminal. </a:t>
            </a:r>
          </a:p>
          <a:p>
            <a:pPr algn="ctr" eaLnBrk="1" hangingPunct="1">
              <a:buFont typeface="Wingdings" pitchFamily="2" charset="2"/>
              <a:buNone/>
              <a:defRPr/>
            </a:pPr>
            <a:endParaRPr lang="en-US" sz="2800" smtClean="0"/>
          </a:p>
          <a:p>
            <a:pPr algn="ctr" eaLnBrk="1" hangingPunct="1">
              <a:buFont typeface="Wingdings" pitchFamily="2" charset="2"/>
              <a:buNone/>
              <a:defRPr/>
            </a:pPr>
            <a:r>
              <a:rPr lang="en-US" sz="2800" smtClean="0"/>
              <a:t>Properly designed, installed, and maintained, ICCP system can provide long-term protection to the reinforcing steel.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182AAF8-8613-4745-9C34-84D5DCB8B81D}"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B4760D54-A0EF-42D8-8847-F92B96BEBED3}" type="slidenum">
              <a:rPr lang="en-US"/>
              <a:pPr>
                <a:defRPr/>
              </a:pPr>
              <a:t>9</a:t>
            </a:fld>
            <a:endParaRPr lang="en-US"/>
          </a:p>
        </p:txBody>
      </p:sp>
      <p:sp>
        <p:nvSpPr>
          <p:cNvPr id="15362" name="Rectangle 2"/>
          <p:cNvSpPr>
            <a:spLocks noGrp="1" noChangeArrowheads="1"/>
          </p:cNvSpPr>
          <p:nvPr>
            <p:ph type="title"/>
          </p:nvPr>
        </p:nvSpPr>
        <p:spPr>
          <a:xfrm>
            <a:off x="533400" y="0"/>
            <a:ext cx="8229600" cy="1371600"/>
          </a:xfrm>
        </p:spPr>
        <p:txBody>
          <a:bodyPr/>
          <a:lstStyle/>
          <a:p>
            <a:pPr eaLnBrk="1" hangingPunct="1">
              <a:defRPr/>
            </a:pPr>
            <a:r>
              <a:rPr lang="en-US" b="1" smtClean="0">
                <a:solidFill>
                  <a:srgbClr val="D7F92F"/>
                </a:solidFill>
              </a:rPr>
              <a:t>Nature of the Problem</a:t>
            </a:r>
          </a:p>
        </p:txBody>
      </p:sp>
      <p:sp>
        <p:nvSpPr>
          <p:cNvPr id="15363" name="Rectangle 3"/>
          <p:cNvSpPr>
            <a:spLocks noGrp="1" noChangeArrowheads="1"/>
          </p:cNvSpPr>
          <p:nvPr>
            <p:ph type="body" idx="1"/>
          </p:nvPr>
        </p:nvSpPr>
        <p:spPr>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In concrete, the presence of abundant amount of calcium hydroxide and relatively small amounts of alkali elements, such as sodium and potassium, gives concrete a very high alkalinity-with pH of 12 to 13.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EAC247A-9E91-43CF-AAD4-4A8E3B89E53A}"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48BF1651-854F-444B-BB80-4EE306F43E2B}" type="slidenum">
              <a:rPr lang="en-US"/>
              <a:pPr>
                <a:defRPr/>
              </a:pPr>
              <a:t>90</a:t>
            </a:fld>
            <a:endParaRPr lang="en-US"/>
          </a:p>
        </p:txBody>
      </p:sp>
      <p:sp>
        <p:nvSpPr>
          <p:cNvPr id="88066" name="Rectangle 2"/>
          <p:cNvSpPr>
            <a:spLocks noGrp="1" noChangeArrowheads="1"/>
          </p:cNvSpPr>
          <p:nvPr>
            <p:ph type="title"/>
          </p:nvPr>
        </p:nvSpPr>
        <p:spPr/>
        <p:txBody>
          <a:bodyPr/>
          <a:lstStyle/>
          <a:p>
            <a:pPr eaLnBrk="1" hangingPunct="1">
              <a:defRPr/>
            </a:pPr>
            <a:r>
              <a:rPr lang="en-US" sz="4000" b="1" smtClean="0">
                <a:solidFill>
                  <a:srgbClr val="D7F92F"/>
                </a:solidFill>
              </a:rPr>
              <a:t>Impressed Current Cathodic Protection (ICCP)</a:t>
            </a:r>
          </a:p>
        </p:txBody>
      </p:sp>
      <p:sp>
        <p:nvSpPr>
          <p:cNvPr id="88067" name="Rectangle 3"/>
          <p:cNvSpPr>
            <a:spLocks noGrp="1" noChangeArrowheads="1"/>
          </p:cNvSpPr>
          <p:nvPr>
            <p:ph type="body" idx="1"/>
          </p:nvPr>
        </p:nvSpPr>
        <p:spPr>
          <a:xfrm>
            <a:off x="0" y="1752600"/>
            <a:ext cx="9144000" cy="5105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90000"/>
              </a:lnSpc>
              <a:buFont typeface="Wingdings" pitchFamily="2" charset="2"/>
              <a:buNone/>
              <a:defRPr/>
            </a:pPr>
            <a:r>
              <a:rPr lang="en-US" smtClean="0"/>
              <a:t>ICCP systems can be </a:t>
            </a:r>
            <a:r>
              <a:rPr lang="en-US" u="sng" smtClean="0"/>
              <a:t>cost-effective</a:t>
            </a:r>
            <a:r>
              <a:rPr lang="en-US" smtClean="0"/>
              <a:t> when used to protect large areas, and the initial costs are spread over a long period of time </a:t>
            </a:r>
          </a:p>
          <a:p>
            <a:pPr algn="ctr" eaLnBrk="1" hangingPunct="1">
              <a:lnSpc>
                <a:spcPct val="90000"/>
              </a:lnSpc>
              <a:buFont typeface="Wingdings" pitchFamily="2" charset="2"/>
              <a:buNone/>
              <a:defRPr/>
            </a:pPr>
            <a:endParaRPr lang="en-US" smtClean="0"/>
          </a:p>
          <a:p>
            <a:pPr algn="ctr" eaLnBrk="1" hangingPunct="1">
              <a:lnSpc>
                <a:spcPct val="90000"/>
              </a:lnSpc>
              <a:buFont typeface="Wingdings" pitchFamily="2" charset="2"/>
              <a:buNone/>
              <a:defRPr/>
            </a:pPr>
            <a:r>
              <a:rPr lang="en-US" smtClean="0"/>
              <a:t>Periodic inspection and maintenance of the system is required </a:t>
            </a:r>
          </a:p>
          <a:p>
            <a:pPr algn="ctr" eaLnBrk="1" hangingPunct="1">
              <a:lnSpc>
                <a:spcPct val="90000"/>
              </a:lnSpc>
              <a:buFont typeface="Wingdings" pitchFamily="2" charset="2"/>
              <a:buNone/>
              <a:defRPr/>
            </a:pPr>
            <a:endParaRPr lang="en-US" smtClean="0"/>
          </a:p>
          <a:p>
            <a:pPr algn="ctr" eaLnBrk="1" hangingPunct="1">
              <a:lnSpc>
                <a:spcPct val="90000"/>
              </a:lnSpc>
              <a:buFont typeface="Wingdings" pitchFamily="2" charset="2"/>
              <a:buNone/>
              <a:defRPr/>
            </a:pPr>
            <a:r>
              <a:rPr lang="en-US" smtClean="0"/>
              <a:t>If an </a:t>
            </a:r>
            <a:r>
              <a:rPr lang="en-US" smtClean="0">
                <a:solidFill>
                  <a:srgbClr val="FFFF99"/>
                </a:solidFill>
              </a:rPr>
              <a:t>on-going monitoring and maintenance</a:t>
            </a:r>
            <a:r>
              <a:rPr lang="en-US" smtClean="0"/>
              <a:t> of the system is </a:t>
            </a:r>
            <a:r>
              <a:rPr lang="en-US" smtClean="0">
                <a:solidFill>
                  <a:srgbClr val="FFFF99"/>
                </a:solidFill>
              </a:rPr>
              <a:t>unlikely -</a:t>
            </a:r>
            <a:r>
              <a:rPr lang="en-US" smtClean="0"/>
              <a:t> other corrosion mitigation strategies should be considered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1B88127B-D3FA-4732-8E7B-0C9B03138AE3}" type="datetime1">
              <a:rPr lang="en-US"/>
              <a:pPr>
                <a:defRPr/>
              </a:pPr>
              <a:t>1/28/2014</a:t>
            </a:fld>
            <a:endParaRPr lang="en-US"/>
          </a:p>
        </p:txBody>
      </p:sp>
      <p:sp>
        <p:nvSpPr>
          <p:cNvPr id="5" name="Slide Number Placeholder 4"/>
          <p:cNvSpPr>
            <a:spLocks noGrp="1"/>
          </p:cNvSpPr>
          <p:nvPr>
            <p:ph type="sldNum" sz="quarter" idx="12"/>
          </p:nvPr>
        </p:nvSpPr>
        <p:spPr/>
        <p:txBody>
          <a:bodyPr/>
          <a:lstStyle/>
          <a:p>
            <a:pPr>
              <a:defRPr/>
            </a:pPr>
            <a:fld id="{226CACAA-CB1B-4440-9FD6-DF4435258248}" type="slidenum">
              <a:rPr lang="en-US"/>
              <a:pPr>
                <a:defRPr/>
              </a:pPr>
              <a:t>91</a:t>
            </a:fld>
            <a:endParaRPr lang="en-US"/>
          </a:p>
        </p:txBody>
      </p:sp>
      <p:sp>
        <p:nvSpPr>
          <p:cNvPr id="165890" name="Rectangle 2"/>
          <p:cNvSpPr>
            <a:spLocks noGrp="1" noChangeArrowheads="1"/>
          </p:cNvSpPr>
          <p:nvPr>
            <p:ph type="title"/>
          </p:nvPr>
        </p:nvSpPr>
        <p:spPr>
          <a:xfrm>
            <a:off x="0" y="228600"/>
            <a:ext cx="9144000" cy="990600"/>
          </a:xfrm>
        </p:spPr>
        <p:txBody>
          <a:bodyPr/>
          <a:lstStyle/>
          <a:p>
            <a:pPr eaLnBrk="1" hangingPunct="1">
              <a:defRPr/>
            </a:pPr>
            <a:r>
              <a:rPr lang="en-US" sz="3600" b="1" smtClean="0">
                <a:solidFill>
                  <a:srgbClr val="D7F92F"/>
                </a:solidFill>
              </a:rPr>
              <a:t>Impressed Current Cathodic Protection</a:t>
            </a:r>
          </a:p>
        </p:txBody>
      </p:sp>
      <p:pic>
        <p:nvPicPr>
          <p:cNvPr id="9421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4A3BE74-37EA-4245-B2C7-9ECECFE231F6}"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2ECA56F5-7956-4C72-A4C0-63F168AF06AF}" type="slidenum">
              <a:rPr lang="en-US"/>
              <a:pPr>
                <a:defRPr/>
              </a:pPr>
              <a:t>92</a:t>
            </a:fld>
            <a:endParaRPr lang="en-US"/>
          </a:p>
        </p:txBody>
      </p:sp>
      <p:sp>
        <p:nvSpPr>
          <p:cNvPr id="89090" name="Rectangle 2"/>
          <p:cNvSpPr>
            <a:spLocks noGrp="1" noChangeArrowheads="1"/>
          </p:cNvSpPr>
          <p:nvPr>
            <p:ph type="title"/>
          </p:nvPr>
        </p:nvSpPr>
        <p:spPr>
          <a:xfrm>
            <a:off x="685800" y="152400"/>
            <a:ext cx="7696200" cy="838200"/>
          </a:xfrm>
        </p:spPr>
        <p:txBody>
          <a:bodyPr/>
          <a:lstStyle/>
          <a:p>
            <a:pPr eaLnBrk="1" hangingPunct="1">
              <a:defRPr/>
            </a:pPr>
            <a:r>
              <a:rPr lang="en-US" b="1" smtClean="0">
                <a:solidFill>
                  <a:srgbClr val="D7F92F"/>
                </a:solidFill>
              </a:rPr>
              <a:t>Galvanic Protection</a:t>
            </a:r>
          </a:p>
        </p:txBody>
      </p:sp>
      <p:sp>
        <p:nvSpPr>
          <p:cNvPr id="89091" name="Rectangle 3"/>
          <p:cNvSpPr>
            <a:spLocks noGrp="1" noChangeArrowheads="1"/>
          </p:cNvSpPr>
          <p:nvPr>
            <p:ph type="body" idx="1"/>
          </p:nvPr>
        </p:nvSpPr>
        <p:spPr>
          <a:xfrm>
            <a:off x="0" y="1219200"/>
            <a:ext cx="9144000" cy="56388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Galvanic protection is achieved when two dissimilar metals are connected </a:t>
            </a:r>
          </a:p>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   The metal with the higher potential for corrosion (generally a zinc-based system in concrete applications) will corrode in preference to the more noble metal </a:t>
            </a:r>
          </a:p>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   As the sacrificial metal corrodes, it generates electrical current to protect the reinforcing steel</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E344594-61F2-42B4-9FCA-D6FA7DE83EF0}"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DDECD11E-45BD-4CA6-B5D5-0F6C72629DD3}" type="slidenum">
              <a:rPr lang="en-US"/>
              <a:pPr>
                <a:defRPr/>
              </a:pPr>
              <a:t>93</a:t>
            </a:fld>
            <a:endParaRPr lang="en-US"/>
          </a:p>
        </p:txBody>
      </p:sp>
      <p:sp>
        <p:nvSpPr>
          <p:cNvPr id="90114" name="Rectangle 2"/>
          <p:cNvSpPr>
            <a:spLocks noGrp="1" noChangeArrowheads="1"/>
          </p:cNvSpPr>
          <p:nvPr>
            <p:ph type="title"/>
          </p:nvPr>
        </p:nvSpPr>
        <p:spPr>
          <a:xfrm>
            <a:off x="838200" y="228600"/>
            <a:ext cx="7620000" cy="762000"/>
          </a:xfrm>
        </p:spPr>
        <p:txBody>
          <a:bodyPr/>
          <a:lstStyle/>
          <a:p>
            <a:pPr eaLnBrk="1" hangingPunct="1">
              <a:defRPr/>
            </a:pPr>
            <a:r>
              <a:rPr lang="en-US" b="1" smtClean="0">
                <a:solidFill>
                  <a:srgbClr val="D7F92F"/>
                </a:solidFill>
              </a:rPr>
              <a:t>Galvanic Protection</a:t>
            </a:r>
          </a:p>
        </p:txBody>
      </p:sp>
      <p:sp>
        <p:nvSpPr>
          <p:cNvPr id="90115" name="Rectangle 3"/>
          <p:cNvSpPr>
            <a:spLocks noGrp="1" noChangeArrowheads="1"/>
          </p:cNvSpPr>
          <p:nvPr>
            <p:ph type="body" idx="1"/>
          </p:nvPr>
        </p:nvSpPr>
        <p:spPr>
          <a:xfrm>
            <a:off x="0" y="1066800"/>
            <a:ext cx="9144000" cy="57912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marL="609600" indent="-609600" algn="ctr" eaLnBrk="1" hangingPunct="1">
              <a:buFont typeface="Wingdings" pitchFamily="2" charset="2"/>
              <a:buNone/>
              <a:defRPr/>
            </a:pPr>
            <a:r>
              <a:rPr lang="en-US" smtClean="0"/>
              <a:t>  Potential applications for galvanic systems include walkways, bridge and parking decks, and pre-cast/prestressed concrete </a:t>
            </a:r>
          </a:p>
          <a:p>
            <a:pPr marL="609600" indent="-609600" algn="ctr" eaLnBrk="1" hangingPunct="1">
              <a:buFont typeface="Wingdings" pitchFamily="2" charset="2"/>
              <a:buNone/>
              <a:defRPr/>
            </a:pPr>
            <a:r>
              <a:rPr lang="en-US" smtClean="0"/>
              <a:t>    Two types of galvanic protection systems are used for these applications: </a:t>
            </a:r>
          </a:p>
          <a:p>
            <a:pPr marL="2209800" lvl="4" indent="-381000" algn="ctr" eaLnBrk="1" hangingPunct="1">
              <a:buFont typeface="Wingdings" pitchFamily="2" charset="2"/>
              <a:buNone/>
              <a:defRPr/>
            </a:pPr>
            <a:endParaRPr lang="en-US" sz="1400" smtClean="0"/>
          </a:p>
          <a:p>
            <a:pPr marL="2209800" lvl="4" indent="-381000" eaLnBrk="1" hangingPunct="1">
              <a:buClr>
                <a:srgbClr val="FFFF99"/>
              </a:buClr>
              <a:buSzTx/>
              <a:buFont typeface="Wingdings" pitchFamily="2" charset="2"/>
              <a:buAutoNum type="arabicPeriod"/>
              <a:defRPr/>
            </a:pPr>
            <a:r>
              <a:rPr lang="en-US" sz="3200" smtClean="0"/>
              <a:t>Distribution system for global corrosion protection</a:t>
            </a:r>
          </a:p>
          <a:p>
            <a:pPr marL="2209800" lvl="4" indent="-381000" eaLnBrk="1" hangingPunct="1">
              <a:buClr>
                <a:srgbClr val="FFFF99"/>
              </a:buClr>
              <a:buSzTx/>
              <a:buFont typeface="Wingdings" pitchFamily="2" charset="2"/>
              <a:buAutoNum type="arabicPeriod" startAt="2"/>
              <a:defRPr/>
            </a:pPr>
            <a:r>
              <a:rPr lang="en-US" sz="3200" smtClean="0"/>
              <a:t>Discrete anodes for localized protection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534E59E-7162-4344-AB28-933B791F795F}"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4CE8AF39-52E1-456C-912A-7CF5988157D8}" type="slidenum">
              <a:rPr lang="en-US"/>
              <a:pPr>
                <a:defRPr/>
              </a:pPr>
              <a:t>94</a:t>
            </a:fld>
            <a:endParaRPr lang="en-US"/>
          </a:p>
        </p:txBody>
      </p:sp>
      <p:sp>
        <p:nvSpPr>
          <p:cNvPr id="91138" name="Rectangle 2"/>
          <p:cNvSpPr>
            <a:spLocks noGrp="1" noChangeArrowheads="1"/>
          </p:cNvSpPr>
          <p:nvPr>
            <p:ph type="title"/>
          </p:nvPr>
        </p:nvSpPr>
        <p:spPr>
          <a:xfrm>
            <a:off x="1143000" y="0"/>
            <a:ext cx="7086600" cy="914400"/>
          </a:xfrm>
        </p:spPr>
        <p:txBody>
          <a:bodyPr/>
          <a:lstStyle/>
          <a:p>
            <a:pPr eaLnBrk="1" hangingPunct="1">
              <a:defRPr/>
            </a:pPr>
            <a:r>
              <a:rPr lang="en-US" b="1" smtClean="0">
                <a:solidFill>
                  <a:srgbClr val="D7F92F"/>
                </a:solidFill>
              </a:rPr>
              <a:t>Galvanic Protection</a:t>
            </a:r>
          </a:p>
        </p:txBody>
      </p:sp>
      <p:sp>
        <p:nvSpPr>
          <p:cNvPr id="91139" name="Rectangle 3"/>
          <p:cNvSpPr>
            <a:spLocks noGrp="1" noChangeArrowheads="1"/>
          </p:cNvSpPr>
          <p:nvPr>
            <p:ph type="body" idx="1"/>
          </p:nvPr>
        </p:nvSpPr>
        <p:spPr>
          <a:xfrm>
            <a:off x="0" y="990600"/>
            <a:ext cx="9144000" cy="5867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90000"/>
              </a:lnSpc>
              <a:buFont typeface="Wingdings" pitchFamily="2" charset="2"/>
              <a:buNone/>
              <a:defRPr/>
            </a:pPr>
            <a:r>
              <a:rPr lang="en-US" smtClean="0">
                <a:solidFill>
                  <a:srgbClr val="FFFF99"/>
                </a:solidFill>
              </a:rPr>
              <a:t>DISTRIBUTED SYSTEMS</a:t>
            </a:r>
            <a:r>
              <a:rPr lang="en-US" smtClean="0"/>
              <a:t> </a:t>
            </a:r>
          </a:p>
          <a:p>
            <a:pPr algn="ctr" eaLnBrk="1" hangingPunct="1">
              <a:lnSpc>
                <a:spcPct val="90000"/>
              </a:lnSpc>
              <a:buFont typeface="Wingdings" pitchFamily="2" charset="2"/>
              <a:buNone/>
              <a:defRPr/>
            </a:pPr>
            <a:r>
              <a:rPr lang="en-US" smtClean="0"/>
              <a:t>consist of galvanic anode(s) that are placed onto the surface of the concrete or embedded in a concrete overlay </a:t>
            </a:r>
          </a:p>
          <a:p>
            <a:pPr algn="ctr" eaLnBrk="1" hangingPunct="1">
              <a:lnSpc>
                <a:spcPct val="90000"/>
              </a:lnSpc>
              <a:buFont typeface="Wingdings" pitchFamily="2" charset="2"/>
              <a:buNone/>
              <a:defRPr/>
            </a:pPr>
            <a:endParaRPr lang="en-US" smtClean="0"/>
          </a:p>
          <a:p>
            <a:pPr algn="ctr" eaLnBrk="1" hangingPunct="1">
              <a:lnSpc>
                <a:spcPct val="90000"/>
              </a:lnSpc>
              <a:buFont typeface="Wingdings" pitchFamily="2" charset="2"/>
              <a:buNone/>
              <a:defRPr/>
            </a:pPr>
            <a:r>
              <a:rPr lang="en-US" smtClean="0">
                <a:solidFill>
                  <a:srgbClr val="FFFF99"/>
                </a:solidFill>
              </a:rPr>
              <a:t>DISCRETE SYSTEMS</a:t>
            </a:r>
            <a:r>
              <a:rPr lang="en-US" smtClean="0"/>
              <a:t> </a:t>
            </a:r>
          </a:p>
          <a:p>
            <a:pPr algn="ctr" eaLnBrk="1" hangingPunct="1">
              <a:lnSpc>
                <a:spcPct val="90000"/>
              </a:lnSpc>
              <a:buFont typeface="Wingdings" pitchFamily="2" charset="2"/>
              <a:buNone/>
              <a:defRPr/>
            </a:pPr>
            <a:r>
              <a:rPr lang="en-US" smtClean="0"/>
              <a:t>Utilize Embedded Galvanic Anodes (EGAs) tied to the steel which is exposed in the area to be repaired. </a:t>
            </a:r>
          </a:p>
          <a:p>
            <a:pPr algn="ctr" eaLnBrk="1" hangingPunct="1">
              <a:lnSpc>
                <a:spcPct val="90000"/>
              </a:lnSpc>
              <a:buFont typeface="Wingdings" pitchFamily="2" charset="2"/>
              <a:buNone/>
              <a:defRPr/>
            </a:pPr>
            <a:r>
              <a:rPr lang="en-US" smtClean="0"/>
              <a:t>EGAs can also be used to protect the remaining concrete by installing into drilled holes on a grid pattern.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035BCF7A-4F31-4881-B847-467860CDFB71}" type="datetime1">
              <a:rPr lang="en-US"/>
              <a:pPr>
                <a:defRPr/>
              </a:pPr>
              <a:t>1/28/2014</a:t>
            </a:fld>
            <a:endParaRPr lang="en-US"/>
          </a:p>
        </p:txBody>
      </p:sp>
      <p:sp>
        <p:nvSpPr>
          <p:cNvPr id="6" name="Slide Number Placeholder 4"/>
          <p:cNvSpPr>
            <a:spLocks noGrp="1"/>
          </p:cNvSpPr>
          <p:nvPr>
            <p:ph type="sldNum" sz="quarter" idx="12"/>
          </p:nvPr>
        </p:nvSpPr>
        <p:spPr/>
        <p:txBody>
          <a:bodyPr/>
          <a:lstStyle/>
          <a:p>
            <a:pPr>
              <a:defRPr/>
            </a:pPr>
            <a:fld id="{21DA845E-3413-48C8-B416-4C5E6D0D2C5A}" type="slidenum">
              <a:rPr lang="en-US"/>
              <a:pPr>
                <a:defRPr/>
              </a:pPr>
              <a:t>95</a:t>
            </a:fld>
            <a:endParaRPr lang="en-US"/>
          </a:p>
        </p:txBody>
      </p:sp>
      <p:sp>
        <p:nvSpPr>
          <p:cNvPr id="209922" name="Rectangle 2"/>
          <p:cNvSpPr>
            <a:spLocks noGrp="1" noChangeArrowheads="1"/>
          </p:cNvSpPr>
          <p:nvPr>
            <p:ph type="title"/>
          </p:nvPr>
        </p:nvSpPr>
        <p:spPr>
          <a:xfrm>
            <a:off x="609600" y="228600"/>
            <a:ext cx="8077200" cy="609600"/>
          </a:xfrm>
        </p:spPr>
        <p:txBody>
          <a:bodyPr/>
          <a:lstStyle/>
          <a:p>
            <a:pPr eaLnBrk="1" hangingPunct="1">
              <a:defRPr/>
            </a:pPr>
            <a:r>
              <a:rPr lang="en-US" sz="3200" b="1" smtClean="0">
                <a:solidFill>
                  <a:srgbClr val="D7F92F"/>
                </a:solidFill>
              </a:rPr>
              <a:t>Repair with Discrete Galvanic Anode</a:t>
            </a:r>
          </a:p>
        </p:txBody>
      </p:sp>
      <p:pic>
        <p:nvPicPr>
          <p:cNvPr id="9830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914400"/>
            <a:ext cx="83058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8310" name="Rectangle 4"/>
          <p:cNvSpPr>
            <a:spLocks noChangeArrowheads="1"/>
          </p:cNvSpPr>
          <p:nvPr/>
        </p:nvSpPr>
        <p:spPr bwMode="auto">
          <a:xfrm>
            <a:off x="7924800" y="6553200"/>
            <a:ext cx="762000" cy="3048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7285D783-CCEF-4977-BDE4-4CC055AE60CC}" type="datetime1">
              <a:rPr lang="en-US"/>
              <a:pPr>
                <a:defRPr/>
              </a:pPr>
              <a:t>1/28/2014</a:t>
            </a:fld>
            <a:endParaRPr lang="en-US"/>
          </a:p>
        </p:txBody>
      </p:sp>
      <p:sp>
        <p:nvSpPr>
          <p:cNvPr id="6" name="Slide Number Placeholder 4"/>
          <p:cNvSpPr>
            <a:spLocks noGrp="1"/>
          </p:cNvSpPr>
          <p:nvPr>
            <p:ph type="sldNum" sz="quarter" idx="12"/>
          </p:nvPr>
        </p:nvSpPr>
        <p:spPr/>
        <p:txBody>
          <a:bodyPr/>
          <a:lstStyle/>
          <a:p>
            <a:pPr>
              <a:defRPr/>
            </a:pPr>
            <a:fld id="{94F3D28F-8C98-4D67-B4F3-5CDF1C190344}" type="slidenum">
              <a:rPr lang="en-US"/>
              <a:pPr>
                <a:defRPr/>
              </a:pPr>
              <a:t>96</a:t>
            </a:fld>
            <a:endParaRPr lang="en-US"/>
          </a:p>
        </p:txBody>
      </p:sp>
      <p:sp>
        <p:nvSpPr>
          <p:cNvPr id="212994" name="Rectangle 2"/>
          <p:cNvSpPr>
            <a:spLocks noGrp="1" noChangeArrowheads="1"/>
          </p:cNvSpPr>
          <p:nvPr>
            <p:ph type="title"/>
          </p:nvPr>
        </p:nvSpPr>
        <p:spPr>
          <a:xfrm>
            <a:off x="457200" y="152400"/>
            <a:ext cx="8458200" cy="10668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2800" b="1" smtClean="0">
                <a:solidFill>
                  <a:srgbClr val="D7F92F"/>
                </a:solidFill>
              </a:rPr>
              <a:t>Discrete Galvanic Anode Installed in Sound Concrete</a:t>
            </a:r>
          </a:p>
        </p:txBody>
      </p:sp>
      <p:pic>
        <p:nvPicPr>
          <p:cNvPr id="9933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1295400"/>
            <a:ext cx="81534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4" name="Rectangle 4"/>
          <p:cNvSpPr>
            <a:spLocks noChangeArrowheads="1"/>
          </p:cNvSpPr>
          <p:nvPr/>
        </p:nvSpPr>
        <p:spPr bwMode="auto">
          <a:xfrm>
            <a:off x="8001000" y="6553200"/>
            <a:ext cx="685800" cy="304800"/>
          </a:xfrm>
          <a:prstGeom prst="rect">
            <a:avLst/>
          </a:prstGeom>
          <a:solidFill>
            <a:srgbClr val="008000"/>
          </a:solidFill>
          <a:ln w="9525">
            <a:solidFill>
              <a:srgbClr val="008000"/>
            </a:solidFill>
            <a:miter lim="800000"/>
            <a:headEnd/>
            <a:tailEnd/>
          </a:ln>
        </p:spPr>
        <p:txBody>
          <a:bodyPr wrap="none" anchor="ctr"/>
          <a:lstStyle/>
          <a:p>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8511470-820C-4761-88A4-6AFE235424D1}"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797A26D4-55BE-4C0F-AA20-81FDCC4ECD08}" type="slidenum">
              <a:rPr lang="en-US"/>
              <a:pPr>
                <a:defRPr/>
              </a:pPr>
              <a:t>97</a:t>
            </a:fld>
            <a:endParaRPr lang="en-US"/>
          </a:p>
        </p:txBody>
      </p:sp>
      <p:sp>
        <p:nvSpPr>
          <p:cNvPr id="92162" name="Rectangle 2"/>
          <p:cNvSpPr>
            <a:spLocks noGrp="1" noChangeArrowheads="1"/>
          </p:cNvSpPr>
          <p:nvPr>
            <p:ph type="title"/>
          </p:nvPr>
        </p:nvSpPr>
        <p:spPr/>
        <p:txBody>
          <a:bodyPr/>
          <a:lstStyle/>
          <a:p>
            <a:pPr eaLnBrk="1" hangingPunct="1">
              <a:defRPr/>
            </a:pPr>
            <a:r>
              <a:rPr lang="en-US" b="1" smtClean="0">
                <a:solidFill>
                  <a:srgbClr val="D7F92F"/>
                </a:solidFill>
              </a:rPr>
              <a:t>Galvanic Protection</a:t>
            </a:r>
          </a:p>
        </p:txBody>
      </p:sp>
      <p:sp>
        <p:nvSpPr>
          <p:cNvPr id="92163" name="Rectangle 3"/>
          <p:cNvSpPr>
            <a:spLocks noGrp="1" noChangeArrowheads="1"/>
          </p:cNvSpPr>
          <p:nvPr>
            <p:ph type="body" idx="1"/>
          </p:nvPr>
        </p:nvSpPr>
        <p:spPr>
          <a:xfrm>
            <a:off x="0" y="1981200"/>
            <a:ext cx="9144000" cy="48768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eaLnBrk="1" hangingPunct="1">
              <a:defRPr/>
            </a:pPr>
            <a:r>
              <a:rPr lang="en-US" smtClean="0"/>
              <a:t>To address patch-accelerated corrosion, palm-sized EGAs are used in conjunction with traditional concrete repair by tying the anodes onto the reinforcing steel at perimeter of concrete patches </a:t>
            </a:r>
          </a:p>
          <a:p>
            <a:pPr eaLnBrk="1" hangingPunct="1">
              <a:defRPr/>
            </a:pPr>
            <a:r>
              <a:rPr lang="en-US" smtClean="0"/>
              <a:t>Once the concrete is placed, the zinc anodes provide localized galvanic protection to prevent corrosion initiation of the adjacent reinforcing steel</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47883CB-892C-43A6-A1A5-1A7F4F0BF8AC}"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16F9795E-3809-4E68-8E8B-4108CE358008}" type="slidenum">
              <a:rPr lang="en-US"/>
              <a:pPr>
                <a:defRPr/>
              </a:pPr>
              <a:t>98</a:t>
            </a:fld>
            <a:endParaRPr lang="en-US"/>
          </a:p>
        </p:txBody>
      </p:sp>
      <p:sp>
        <p:nvSpPr>
          <p:cNvPr id="95234" name="Rectangle 2"/>
          <p:cNvSpPr>
            <a:spLocks noGrp="1" noChangeArrowheads="1"/>
          </p:cNvSpPr>
          <p:nvPr>
            <p:ph type="title"/>
          </p:nvPr>
        </p:nvSpPr>
        <p:spPr/>
        <p:txBody>
          <a:bodyPr/>
          <a:lstStyle/>
          <a:p>
            <a:pPr eaLnBrk="1" hangingPunct="1">
              <a:defRPr/>
            </a:pPr>
            <a:r>
              <a:rPr lang="en-US" sz="4000" b="1" smtClean="0">
                <a:solidFill>
                  <a:srgbClr val="D7F92F"/>
                </a:solidFill>
              </a:rPr>
              <a:t>Magnitude of The Rebar Corrosion Problems</a:t>
            </a:r>
          </a:p>
        </p:txBody>
      </p:sp>
      <p:sp>
        <p:nvSpPr>
          <p:cNvPr id="95235" name="Rectangle 3"/>
          <p:cNvSpPr>
            <a:spLocks noGrp="1" noChangeArrowheads="1"/>
          </p:cNvSpPr>
          <p:nvPr>
            <p:ph type="body" idx="1"/>
          </p:nvPr>
        </p:nvSpPr>
        <p:spPr>
          <a:xfrm>
            <a:off x="457200" y="2514600"/>
            <a:ext cx="8229600" cy="34290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buFont typeface="Wingdings" pitchFamily="2" charset="2"/>
              <a:buNone/>
              <a:defRPr/>
            </a:pPr>
            <a:r>
              <a:rPr lang="en-US" smtClean="0"/>
              <a:t>   It was recognized by the mid 1970s that the corrosion of concrete structures was caused by the corrosion of the reinforcing steel in the concrete was induced by the intrusion of even a small amount of chloride into the concrete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71F44F3-82AE-4784-817F-BCC871277676}" type="datetime1">
              <a:rPr lang="en-US"/>
              <a:pPr>
                <a:defRPr/>
              </a:pPr>
              <a:t>1/28/2014</a:t>
            </a:fld>
            <a:endParaRPr lang="en-US"/>
          </a:p>
        </p:txBody>
      </p:sp>
      <p:sp>
        <p:nvSpPr>
          <p:cNvPr id="5" name="Slide Number Placeholder 5"/>
          <p:cNvSpPr>
            <a:spLocks noGrp="1"/>
          </p:cNvSpPr>
          <p:nvPr>
            <p:ph type="sldNum" sz="quarter" idx="12"/>
          </p:nvPr>
        </p:nvSpPr>
        <p:spPr/>
        <p:txBody>
          <a:bodyPr/>
          <a:lstStyle/>
          <a:p>
            <a:pPr>
              <a:defRPr/>
            </a:pPr>
            <a:fld id="{49C9E37A-6D9C-4BEB-BFFE-09E4F5546FCA}" type="slidenum">
              <a:rPr lang="en-US"/>
              <a:pPr>
                <a:defRPr/>
              </a:pPr>
              <a:t>99</a:t>
            </a:fld>
            <a:endParaRPr lang="en-US"/>
          </a:p>
        </p:txBody>
      </p:sp>
      <p:sp>
        <p:nvSpPr>
          <p:cNvPr id="96258" name="Rectangle 2"/>
          <p:cNvSpPr>
            <a:spLocks noGrp="1" noChangeArrowheads="1"/>
          </p:cNvSpPr>
          <p:nvPr>
            <p:ph type="title"/>
          </p:nvPr>
        </p:nvSpPr>
        <p:spPr>
          <a:xfrm>
            <a:off x="609600" y="0"/>
            <a:ext cx="8229600" cy="1371600"/>
          </a:xfrm>
        </p:spPr>
        <p:txBody>
          <a:bodyPr/>
          <a:lstStyle/>
          <a:p>
            <a:pPr eaLnBrk="1" hangingPunct="1">
              <a:defRPr/>
            </a:pPr>
            <a:r>
              <a:rPr lang="en-US" sz="4000" b="1" smtClean="0">
                <a:solidFill>
                  <a:srgbClr val="D7F92F"/>
                </a:solidFill>
              </a:rPr>
              <a:t>Magnitude of The Rebar Corrosion Problems</a:t>
            </a:r>
          </a:p>
        </p:txBody>
      </p:sp>
      <p:sp>
        <p:nvSpPr>
          <p:cNvPr id="96259" name="Rectangle 3"/>
          <p:cNvSpPr>
            <a:spLocks noGrp="1" noChangeArrowheads="1"/>
          </p:cNvSpPr>
          <p:nvPr>
            <p:ph type="body" idx="1"/>
          </p:nvPr>
        </p:nvSpPr>
        <p:spPr>
          <a:xfrm>
            <a:off x="0" y="1752600"/>
            <a:ext cx="9144000" cy="5105400"/>
          </a:xfrm>
          <a:gradFill rotWithShape="1">
            <a:gsLst>
              <a:gs pos="0">
                <a:srgbClr val="1305C3">
                  <a:gamma/>
                  <a:shade val="46275"/>
                  <a:invGamma/>
                </a:srgbClr>
              </a:gs>
              <a:gs pos="50000">
                <a:srgbClr val="1305C3"/>
              </a:gs>
              <a:gs pos="100000">
                <a:srgbClr val="1305C3">
                  <a:gamma/>
                  <a:shade val="46275"/>
                  <a:invGamma/>
                </a:srgbClr>
              </a:gs>
            </a:gsLst>
            <a:lin ang="5400000" scaled="1"/>
          </a:gradFill>
        </p:spPr>
        <p:txBody>
          <a:bodyPr/>
          <a:lstStyle/>
          <a:p>
            <a:pPr algn="ctr" eaLnBrk="1" hangingPunct="1">
              <a:lnSpc>
                <a:spcPct val="90000"/>
              </a:lnSpc>
              <a:buFont typeface="Wingdings" pitchFamily="2" charset="2"/>
              <a:buNone/>
              <a:defRPr/>
            </a:pPr>
            <a:r>
              <a:rPr lang="en-US" smtClean="0"/>
              <a:t>  ACCORDING TO A 1997 REPORT </a:t>
            </a:r>
          </a:p>
          <a:p>
            <a:pPr algn="ctr" eaLnBrk="1" hangingPunct="1">
              <a:lnSpc>
                <a:spcPct val="90000"/>
              </a:lnSpc>
              <a:buFont typeface="Wingdings" pitchFamily="2" charset="2"/>
              <a:buNone/>
              <a:defRPr/>
            </a:pPr>
            <a:r>
              <a:rPr lang="en-US" smtClean="0"/>
              <a:t>of the 581,862 bridges in and off the U.S.A. federal-aid system </a:t>
            </a:r>
          </a:p>
          <a:p>
            <a:pPr algn="ctr" eaLnBrk="1" hangingPunct="1">
              <a:lnSpc>
                <a:spcPct val="90000"/>
              </a:lnSpc>
              <a:buFont typeface="Wingdings" pitchFamily="2" charset="2"/>
              <a:buNone/>
              <a:defRPr/>
            </a:pPr>
            <a:r>
              <a:rPr lang="en-US" smtClean="0"/>
              <a:t>~101,518 bridges were rated as </a:t>
            </a:r>
          </a:p>
          <a:p>
            <a:pPr algn="ctr" eaLnBrk="1" hangingPunct="1">
              <a:lnSpc>
                <a:spcPct val="90000"/>
              </a:lnSpc>
              <a:buFont typeface="Wingdings" pitchFamily="2" charset="2"/>
              <a:buNone/>
              <a:defRPr/>
            </a:pPr>
            <a:r>
              <a:rPr lang="en-US" smtClean="0"/>
              <a:t>structurally deficient </a:t>
            </a:r>
          </a:p>
          <a:p>
            <a:pPr algn="ctr" eaLnBrk="1" hangingPunct="1">
              <a:lnSpc>
                <a:spcPct val="90000"/>
              </a:lnSpc>
              <a:buFont typeface="Wingdings" pitchFamily="2" charset="2"/>
              <a:buNone/>
              <a:defRPr/>
            </a:pPr>
            <a:r>
              <a:rPr lang="en-US" smtClean="0"/>
              <a:t>Most of these bridges were not in danger of collapse but they were likely to be load posted so that overweight trucks will be required to take a </a:t>
            </a:r>
          </a:p>
          <a:p>
            <a:pPr algn="ctr" eaLnBrk="1" hangingPunct="1">
              <a:lnSpc>
                <a:spcPct val="90000"/>
              </a:lnSpc>
              <a:buFont typeface="Wingdings" pitchFamily="2" charset="2"/>
              <a:buNone/>
              <a:defRPr/>
            </a:pPr>
            <a:r>
              <a:rPr lang="en-US" u="sng" smtClean="0"/>
              <a:t>Longer Alternative Route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5251</TotalTime>
  <Words>5046</Words>
  <Application>Microsoft Office PowerPoint</Application>
  <PresentationFormat>On-screen Show (4:3)</PresentationFormat>
  <Paragraphs>946</Paragraphs>
  <Slides>114</Slides>
  <Notes>114</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Textured</vt:lpstr>
      <vt:lpstr>ATMOSPHERIC CORROSION  OF  CONCRETE STRUCTURE</vt:lpstr>
      <vt:lpstr>Slide 2</vt:lpstr>
      <vt:lpstr>Decay of Infrastructure</vt:lpstr>
      <vt:lpstr>Slide 4</vt:lpstr>
      <vt:lpstr>Cracked Prestressed Steel </vt:lpstr>
      <vt:lpstr>Decay of Infrastructure</vt:lpstr>
      <vt:lpstr>Slide 7</vt:lpstr>
      <vt:lpstr>Corroded Reinforcing Steel Concrete</vt:lpstr>
      <vt:lpstr>Nature of the Problem</vt:lpstr>
      <vt:lpstr>Nature of the Problem</vt:lpstr>
      <vt:lpstr>Nature of the Problem</vt:lpstr>
      <vt:lpstr>Nature of the Problem</vt:lpstr>
      <vt:lpstr>Nature of the Problem</vt:lpstr>
      <vt:lpstr>Chloride Corrosion Threshold</vt:lpstr>
      <vt:lpstr>Chloride Corrosion Threshold</vt:lpstr>
      <vt:lpstr>Carbonation</vt:lpstr>
      <vt:lpstr>Carbonation</vt:lpstr>
      <vt:lpstr>Carbonation</vt:lpstr>
      <vt:lpstr>What is Corrosion of Steel?</vt:lpstr>
      <vt:lpstr>What is Corrosion of Steel?</vt:lpstr>
      <vt:lpstr>The Corrosion of Concrete-Encased Steel is an Electrochemical Reaction</vt:lpstr>
      <vt:lpstr>Corrosion Macro-Cell in Concrete</vt:lpstr>
      <vt:lpstr>Corrosion Macro-Cell</vt:lpstr>
      <vt:lpstr> Why is Corrosion of Steel a Concern? </vt:lpstr>
      <vt:lpstr>Why is Corrosion of Steel a Concern?</vt:lpstr>
      <vt:lpstr>Corrosion Damage To The Reinforcing Steel- Schematic</vt:lpstr>
      <vt:lpstr>How to Prevent Corrosion?</vt:lpstr>
      <vt:lpstr>Quality Concrete</vt:lpstr>
      <vt:lpstr>Quality Concrete</vt:lpstr>
      <vt:lpstr>Quality Concrete</vt:lpstr>
      <vt:lpstr>Correct Amount of Steel</vt:lpstr>
      <vt:lpstr>Cover Over Reinforcing Steel</vt:lpstr>
      <vt:lpstr>Cover Over Reinforcing Steel</vt:lpstr>
      <vt:lpstr>Cover Over Reinforcing Steel</vt:lpstr>
      <vt:lpstr>Cured Concrete</vt:lpstr>
      <vt:lpstr>Protection Techniques</vt:lpstr>
      <vt:lpstr>How to Limit Corrosion?</vt:lpstr>
      <vt:lpstr>Calcium Chloride in Concrete – An Accelerator</vt:lpstr>
      <vt:lpstr>Accelerators for Concrete </vt:lpstr>
      <vt:lpstr>Chemical Effects on Concrete</vt:lpstr>
      <vt:lpstr>Chemical Effects on Concrete</vt:lpstr>
      <vt:lpstr>Chemical Effects on Concrete</vt:lpstr>
      <vt:lpstr>Rebar Corrosion by Cl¯+ CO2</vt:lpstr>
      <vt:lpstr>Rebar Corrosion by Cl¯+ CO2</vt:lpstr>
      <vt:lpstr>Rebar Corrosion by Cl¯+ CO2</vt:lpstr>
      <vt:lpstr>Stages of steel corrosion in concrete, induced by agents such as chlorides or the carbon dioxide. The aggressive agent penetrates in concrete cover, then initiates rust.  This rust grow and can crack the cover </vt:lpstr>
      <vt:lpstr>Selecting the appropriate level of corrosion protection is based on many factors such as the level of  chloride contamination and carbonation, amount of concrete damage, location of corrosion activity (localized or widespread), the cost and design life of the corrosion protection system, and  the expected service life of the structure.</vt:lpstr>
      <vt:lpstr>Carbonation</vt:lpstr>
      <vt:lpstr>Carbonation</vt:lpstr>
      <vt:lpstr>Carbonation</vt:lpstr>
      <vt:lpstr>Carbonation destroys concrete’s ability to protect embedded steel from corrosion. All concrete carbonates to a small depth, but reinforcing steel must have adequate concrete cover to prevent carbonation from reaching the steel. This reinforcing bar in a wall had less than 10 mm of concrete cover. After years of exposure, the concrete carbonated to the depth of the bar, allowing the steel to rust and spall the concrete surface.</vt:lpstr>
      <vt:lpstr>Carbonation</vt:lpstr>
      <vt:lpstr>Phenolphthalein Testing</vt:lpstr>
      <vt:lpstr>Phenolphthalein Testing</vt:lpstr>
      <vt:lpstr>What is Carbonation?</vt:lpstr>
      <vt:lpstr>What is Carbonation?</vt:lpstr>
      <vt:lpstr>What is Carbonation?</vt:lpstr>
      <vt:lpstr>How to Recognize Carbonation?</vt:lpstr>
      <vt:lpstr>Bi-carbonation - What is That?</vt:lpstr>
      <vt:lpstr>Corrosion Control in Concrete</vt:lpstr>
      <vt:lpstr>Corrosion Control in Concrete</vt:lpstr>
      <vt:lpstr>Use of a Barrier System</vt:lpstr>
      <vt:lpstr>Embedded Epoxy-coated  Steel Bars</vt:lpstr>
      <vt:lpstr>Cathodic Protection</vt:lpstr>
      <vt:lpstr>Electrochemical  Chloride Extraction</vt:lpstr>
      <vt:lpstr>Electrochemical Chloride Extraction (ECE) from  Salt Contaminated Concrete</vt:lpstr>
      <vt:lpstr>Electrochemical Chloride Extraction (ECE) from  Salt Contaminated Concrete</vt:lpstr>
      <vt:lpstr>Electrochemical Chloride Extraction (ECE) from  Salt Contaminated Concrete</vt:lpstr>
      <vt:lpstr>Patch-accelerated Corrosion</vt:lpstr>
      <vt:lpstr>Patch-accelerated Corrosion</vt:lpstr>
      <vt:lpstr>Patch-accelerated Corrosion</vt:lpstr>
      <vt:lpstr>Patch Accelerated Corrosion in Concrete</vt:lpstr>
      <vt:lpstr>Embedded Galvanic Anode Installed In Patch Repair For Protection Against Patch Accelerated Corrosion Initiation</vt:lpstr>
      <vt:lpstr>Ring-anode Corrosion</vt:lpstr>
      <vt:lpstr>Anodic Ring Damage</vt:lpstr>
      <vt:lpstr>Anodic Ring (Halo Effect)</vt:lpstr>
      <vt:lpstr>Corrosion Management Strategy</vt:lpstr>
      <vt:lpstr>Corrosion Service Life</vt:lpstr>
      <vt:lpstr>Corrosion Mitigation Strategies </vt:lpstr>
      <vt:lpstr>Removal and Replacement</vt:lpstr>
      <vt:lpstr>Barrier systems</vt:lpstr>
      <vt:lpstr>Barrier systems</vt:lpstr>
      <vt:lpstr>Electrochemical Treatments</vt:lpstr>
      <vt:lpstr>Electrochemical Chloride Extraction (ECE)</vt:lpstr>
      <vt:lpstr>Electrochemical Chloride Extraction for Re-alkalization</vt:lpstr>
      <vt:lpstr>Realkalization</vt:lpstr>
      <vt:lpstr>Realkalization</vt:lpstr>
      <vt:lpstr>Realkalization</vt:lpstr>
      <vt:lpstr>Impressed Current Cathodic Protection (ICCP)</vt:lpstr>
      <vt:lpstr>Impressed Current Cathodic Protection (ICCP)</vt:lpstr>
      <vt:lpstr>Impressed Current Cathodic Protection</vt:lpstr>
      <vt:lpstr>Galvanic Protection</vt:lpstr>
      <vt:lpstr>Galvanic Protection</vt:lpstr>
      <vt:lpstr>Galvanic Protection</vt:lpstr>
      <vt:lpstr>Repair with Discrete Galvanic Anode</vt:lpstr>
      <vt:lpstr>Discrete Galvanic Anode Installed in Sound Concrete</vt:lpstr>
      <vt:lpstr>Galvanic Protection</vt:lpstr>
      <vt:lpstr>Magnitude of The Rebar Corrosion Problems</vt:lpstr>
      <vt:lpstr>Magnitude of The Rebar Corrosion Problems</vt:lpstr>
      <vt:lpstr>Magnitude of The Rebar Corrosion Problems</vt:lpstr>
      <vt:lpstr>Cost Impact Pay-Off by (ECR)</vt:lpstr>
      <vt:lpstr>Costs of Bars and Decks</vt:lpstr>
      <vt:lpstr>Potential Pay-off</vt:lpstr>
      <vt:lpstr>Potential Pay-off</vt:lpstr>
      <vt:lpstr>Early Detection of Steel Rebar Corrosion</vt:lpstr>
      <vt:lpstr>Visual Observation</vt:lpstr>
      <vt:lpstr>Visual Observation</vt:lpstr>
      <vt:lpstr>Corrosion Monitoring Device</vt:lpstr>
      <vt:lpstr>Causes of Deterioration of Concrete</vt:lpstr>
      <vt:lpstr>Careful Selection and Specification of Material</vt:lpstr>
      <vt:lpstr>Environmental Influences</vt:lpstr>
      <vt:lpstr>Lack of Maintenance &amp; Poor Repair</vt:lpstr>
      <vt:lpstr>View of deteriorated cementitious fireproofing placed over structural steel pipe columns. Rust corrosion product staining emerging from concrete cracking is visible, but how bad the structural steel losses are  is not known</vt:lpstr>
      <vt:lpstr>View of failed sphere support columns, severely corroded and unseen below a painted cementitious fireproofing system, note extensive  structural steel section losses due to  embedded metal corrosion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ANAM</cp:lastModifiedBy>
  <cp:revision>24</cp:revision>
  <dcterms:created xsi:type="dcterms:W3CDTF">2007-12-06T10:20:33Z</dcterms:created>
  <dcterms:modified xsi:type="dcterms:W3CDTF">2014-01-28T03:08:26Z</dcterms:modified>
</cp:coreProperties>
</file>